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5"/>
  </p:sldMasterIdLst>
  <p:notesMasterIdLst>
    <p:notesMasterId r:id="rId111"/>
  </p:notesMasterIdLst>
  <p:handoutMasterIdLst>
    <p:handoutMasterId r:id="rId112"/>
  </p:handoutMasterIdLst>
  <p:sldIdLst>
    <p:sldId id="256" r:id="rId6"/>
    <p:sldId id="472" r:id="rId7"/>
    <p:sldId id="473" r:id="rId8"/>
    <p:sldId id="257" r:id="rId9"/>
    <p:sldId id="260" r:id="rId10"/>
    <p:sldId id="258" r:id="rId11"/>
    <p:sldId id="263" r:id="rId12"/>
    <p:sldId id="474" r:id="rId13"/>
    <p:sldId id="264" r:id="rId14"/>
    <p:sldId id="475" r:id="rId15"/>
    <p:sldId id="461" r:id="rId16"/>
    <p:sldId id="265" r:id="rId17"/>
    <p:sldId id="464" r:id="rId18"/>
    <p:sldId id="476" r:id="rId19"/>
    <p:sldId id="269" r:id="rId20"/>
    <p:sldId id="270" r:id="rId21"/>
    <p:sldId id="477" r:id="rId22"/>
    <p:sldId id="478" r:id="rId23"/>
    <p:sldId id="479" r:id="rId24"/>
    <p:sldId id="480" r:id="rId25"/>
    <p:sldId id="481" r:id="rId26"/>
    <p:sldId id="482" r:id="rId27"/>
    <p:sldId id="483" r:id="rId28"/>
    <p:sldId id="271" r:id="rId29"/>
    <p:sldId id="466" r:id="rId30"/>
    <p:sldId id="484" r:id="rId31"/>
    <p:sldId id="485" r:id="rId32"/>
    <p:sldId id="486" r:id="rId33"/>
    <p:sldId id="272" r:id="rId34"/>
    <p:sldId id="487" r:id="rId35"/>
    <p:sldId id="488" r:id="rId36"/>
    <p:sldId id="489" r:id="rId37"/>
    <p:sldId id="490" r:id="rId38"/>
    <p:sldId id="491" r:id="rId39"/>
    <p:sldId id="492" r:id="rId40"/>
    <p:sldId id="493" r:id="rId41"/>
    <p:sldId id="494" r:id="rId42"/>
    <p:sldId id="273" r:id="rId43"/>
    <p:sldId id="467" r:id="rId44"/>
    <p:sldId id="495" r:id="rId45"/>
    <p:sldId id="496" r:id="rId46"/>
    <p:sldId id="497" r:id="rId47"/>
    <p:sldId id="274" r:id="rId48"/>
    <p:sldId id="275" r:id="rId49"/>
    <p:sldId id="276" r:id="rId50"/>
    <p:sldId id="498" r:id="rId51"/>
    <p:sldId id="499" r:id="rId52"/>
    <p:sldId id="277" r:id="rId53"/>
    <p:sldId id="278" r:id="rId54"/>
    <p:sldId id="500" r:id="rId55"/>
    <p:sldId id="501" r:id="rId56"/>
    <p:sldId id="502" r:id="rId57"/>
    <p:sldId id="503" r:id="rId58"/>
    <p:sldId id="504" r:id="rId59"/>
    <p:sldId id="505" r:id="rId60"/>
    <p:sldId id="279" r:id="rId61"/>
    <p:sldId id="506" r:id="rId62"/>
    <p:sldId id="507" r:id="rId63"/>
    <p:sldId id="280" r:id="rId64"/>
    <p:sldId id="468" r:id="rId65"/>
    <p:sldId id="281" r:id="rId66"/>
    <p:sldId id="282" r:id="rId67"/>
    <p:sldId id="283" r:id="rId68"/>
    <p:sldId id="284" r:id="rId69"/>
    <p:sldId id="285" r:id="rId70"/>
    <p:sldId id="508" r:id="rId71"/>
    <p:sldId id="509" r:id="rId72"/>
    <p:sldId id="286" r:id="rId73"/>
    <p:sldId id="287" r:id="rId74"/>
    <p:sldId id="510" r:id="rId75"/>
    <p:sldId id="288" r:id="rId76"/>
    <p:sldId id="511" r:id="rId77"/>
    <p:sldId id="289" r:id="rId78"/>
    <p:sldId id="512" r:id="rId79"/>
    <p:sldId id="513" r:id="rId80"/>
    <p:sldId id="290" r:id="rId81"/>
    <p:sldId id="448" r:id="rId82"/>
    <p:sldId id="514" r:id="rId83"/>
    <p:sldId id="515" r:id="rId84"/>
    <p:sldId id="516" r:id="rId85"/>
    <p:sldId id="517" r:id="rId86"/>
    <p:sldId id="518" r:id="rId87"/>
    <p:sldId id="519" r:id="rId88"/>
    <p:sldId id="520" r:id="rId89"/>
    <p:sldId id="449" r:id="rId90"/>
    <p:sldId id="521" r:id="rId91"/>
    <p:sldId id="522" r:id="rId92"/>
    <p:sldId id="523" r:id="rId93"/>
    <p:sldId id="453" r:id="rId94"/>
    <p:sldId id="524" r:id="rId95"/>
    <p:sldId id="294" r:id="rId96"/>
    <p:sldId id="295" r:id="rId97"/>
    <p:sldId id="525" r:id="rId98"/>
    <p:sldId id="296" r:id="rId99"/>
    <p:sldId id="526" r:id="rId100"/>
    <p:sldId id="297" r:id="rId101"/>
    <p:sldId id="470" r:id="rId102"/>
    <p:sldId id="471" r:id="rId103"/>
    <p:sldId id="298" r:id="rId104"/>
    <p:sldId id="527" r:id="rId105"/>
    <p:sldId id="300" r:id="rId106"/>
    <p:sldId id="301" r:id="rId107"/>
    <p:sldId id="458" r:id="rId108"/>
    <p:sldId id="528" r:id="rId109"/>
    <p:sldId id="529" r:id="rId11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CC33"/>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6445" autoAdjust="0"/>
    <p:restoredTop sz="94660"/>
  </p:normalViewPr>
  <p:slideViewPr>
    <p:cSldViewPr>
      <p:cViewPr varScale="1">
        <p:scale>
          <a:sx n="78" d="100"/>
          <a:sy n="78" d="100"/>
        </p:scale>
        <p:origin x="53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handoutMaster" Target="handoutMasters/handoutMaster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presProps" Target="pres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dirty="0">
                <a:latin typeface="Arial" charset="0"/>
                <a:cs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cs typeface="Arial" charset="0"/>
              </a:defRPr>
            </a:lvl1pPr>
          </a:lstStyle>
          <a:p>
            <a:pPr>
              <a:defRPr/>
            </a:pPr>
            <a:fld id="{E3680B4D-D191-4E64-A493-709847895744}" type="datetimeFigureOut">
              <a:rPr lang="en-US"/>
              <a:pPr>
                <a:defRPr/>
              </a:pPr>
              <a:t>3/21/2016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dirty="0">
                <a:latin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EA4B0A7-1ACF-47BF-998E-C2BE4C71BDFD}" type="slidenum">
              <a:rPr lang="en-US"/>
              <a:pPr/>
              <a:t>‹#›</a:t>
            </a:fld>
            <a:endParaRPr lang="en-US"/>
          </a:p>
        </p:txBody>
      </p:sp>
    </p:spTree>
    <p:extLst>
      <p:ext uri="{BB962C8B-B14F-4D97-AF65-F5344CB8AC3E}">
        <p14:creationId xmlns:p14="http://schemas.microsoft.com/office/powerpoint/2010/main" val="31067250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85984933-2C9E-41FA-9ED4-B4E153AE6B11}" type="datetimeFigureOut">
              <a:rPr lang="en-US"/>
              <a:pPr>
                <a:defRPr/>
              </a:pPr>
              <a:t>3/21/2016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FBB57E22-0031-4B23-9F3A-6619B33AC985}" type="slidenum">
              <a:rPr lang="en-US"/>
              <a:pPr/>
              <a:t>‹#›</a:t>
            </a:fld>
            <a:endParaRPr lang="en-US"/>
          </a:p>
        </p:txBody>
      </p:sp>
    </p:spTree>
    <p:extLst>
      <p:ext uri="{BB962C8B-B14F-4D97-AF65-F5344CB8AC3E}">
        <p14:creationId xmlns:p14="http://schemas.microsoft.com/office/powerpoint/2010/main" val="33838707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latin typeface="+mn-lt"/>
                <a:cs typeface="+mn-cs"/>
              </a:endParaRPr>
            </a:p>
          </p:txBody>
        </p:sp>
        <p:sp>
          <p:nvSpPr>
            <p:cNvPr id="7" name="Freeform 20"/>
            <p:cNvSpPr>
              <a:spLocks/>
            </p:cNvSpPr>
            <p:nvPr/>
          </p:nvSpPr>
          <p:spPr bwMode="auto">
            <a:xfrm>
              <a:off x="35926" y="5135025"/>
              <a:ext cx="9108074" cy="838869"/>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10">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2" name="Date Placeholder 29"/>
          <p:cNvSpPr>
            <a:spLocks noGrp="1"/>
          </p:cNvSpPr>
          <p:nvPr>
            <p:ph type="dt" sz="half" idx="10"/>
          </p:nvPr>
        </p:nvSpPr>
        <p:spPr/>
        <p:txBody>
          <a:bodyPr/>
          <a:lstStyle>
            <a:lvl1pPr>
              <a:defRPr smtClean="0">
                <a:solidFill>
                  <a:srgbClr val="FFFFFF"/>
                </a:solidFill>
              </a:defRPr>
            </a:lvl1pPr>
            <a:extLst/>
          </a:lstStyle>
          <a:p>
            <a:pPr>
              <a:defRPr/>
            </a:pPr>
            <a:fld id="{ABB17D1B-2184-41A9-AFA3-4272702DCCBD}" type="datetime1">
              <a:rPr lang="en-US"/>
              <a:pPr>
                <a:defRPr/>
              </a:pPr>
              <a:t>3/21/2016</a:t>
            </a:fld>
            <a:endParaRPr lang="en-US" dirty="0"/>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0274C6FA-15C5-4AA6-B2D4-1E4B919E0EB9}" type="slidenum">
              <a:rPr lang="en-US"/>
              <a:pPr/>
              <a:t>‹#›</a:t>
            </a:fld>
            <a:endParaRPr lang="en-US"/>
          </a:p>
        </p:txBody>
      </p:sp>
      <p:sp>
        <p:nvSpPr>
          <p:cNvPr id="14" name="Footer Placeholder 18"/>
          <p:cNvSpPr>
            <a:spLocks noGrp="1"/>
          </p:cNvSpPr>
          <p:nvPr>
            <p:ph type="ftr" sz="quarter" idx="12"/>
          </p:nvPr>
        </p:nvSpPr>
        <p:spPr>
          <a:xfrm>
            <a:off x="2743200" y="6408738"/>
            <a:ext cx="3987800" cy="365125"/>
          </a:xfrm>
        </p:spPr>
        <p:txBody>
          <a:bodyPr/>
          <a:lstStyle>
            <a:lvl1pPr>
              <a:defRPr dirty="0" smtClean="0">
                <a:solidFill>
                  <a:schemeClr val="accent1">
                    <a:tint val="20000"/>
                  </a:schemeClr>
                </a:solidFill>
              </a:defRPr>
            </a:lvl1pPr>
            <a:extLst/>
          </a:lstStyle>
          <a:p>
            <a:pPr>
              <a:defRPr/>
            </a:pPr>
            <a:r>
              <a:rPr lang="en-US"/>
              <a:t>©1992-2014 by Pearson Education, Inc. All Rights Reserved.</a:t>
            </a:r>
          </a:p>
        </p:txBody>
      </p:sp>
    </p:spTree>
    <p:extLst>
      <p:ext uri="{BB962C8B-B14F-4D97-AF65-F5344CB8AC3E}">
        <p14:creationId xmlns:p14="http://schemas.microsoft.com/office/powerpoint/2010/main" val="1494632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67911048-92DD-4F4C-99AF-2F8DAC7AC5F6}" type="datetime1">
              <a:rPr lang="en-US"/>
              <a:pPr>
                <a:defRPr/>
              </a:pPr>
              <a:t>3/21/2016</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EE96484C-4139-4027-8993-0108CE5F0571}" type="slidenum">
              <a:rPr lang="en-US"/>
              <a:pPr/>
              <a:t>‹#›</a:t>
            </a:fld>
            <a:endParaRPr lang="en-US"/>
          </a:p>
        </p:txBody>
      </p:sp>
    </p:spTree>
    <p:extLst>
      <p:ext uri="{BB962C8B-B14F-4D97-AF65-F5344CB8AC3E}">
        <p14:creationId xmlns:p14="http://schemas.microsoft.com/office/powerpoint/2010/main" val="40102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32A4281A-ABB9-4B9A-BEAC-DD28E2D784BA}" type="datetime1">
              <a:rPr lang="en-US"/>
              <a:pPr>
                <a:defRPr/>
              </a:pPr>
              <a:t>3/21/2016</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3D4BC75D-FCE5-45B7-9F18-C3818F5D4CDF}" type="slidenum">
              <a:rPr lang="en-US"/>
              <a:pPr/>
              <a:t>‹#›</a:t>
            </a:fld>
            <a:endParaRPr lang="en-US"/>
          </a:p>
        </p:txBody>
      </p:sp>
    </p:spTree>
    <p:extLst>
      <p:ext uri="{BB962C8B-B14F-4D97-AF65-F5344CB8AC3E}">
        <p14:creationId xmlns:p14="http://schemas.microsoft.com/office/powerpoint/2010/main" val="26240174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1F1191D5-6DD4-4DA5-9A80-C75147559E86}" type="datetime1">
              <a:rPr lang="en-US"/>
              <a:pPr>
                <a:defRPr/>
              </a:pPr>
              <a:t>3/21/2016</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E4F3DD4C-37E2-45DD-BAA8-34E048556975}" type="slidenum">
              <a:rPr lang="en-US"/>
              <a:pPr/>
              <a:t>‹#›</a:t>
            </a:fld>
            <a:endParaRPr lang="en-US"/>
          </a:p>
        </p:txBody>
      </p:sp>
    </p:spTree>
    <p:extLst>
      <p:ext uri="{BB962C8B-B14F-4D97-AF65-F5344CB8AC3E}">
        <p14:creationId xmlns:p14="http://schemas.microsoft.com/office/powerpoint/2010/main" val="2748043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3">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5" name="Action Button: Forward or Next 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3" name="Content Placeholder 2"/>
          <p:cNvSpPr>
            <a:spLocks noGrp="1"/>
          </p:cNvSpPr>
          <p:nvPr>
            <p:ph idx="1"/>
          </p:nvPr>
        </p:nvSpPr>
        <p:spPr/>
        <p:txBody>
          <a:bodyPr/>
          <a:lstStyle>
            <a:lvl1pPr>
              <a:spcBef>
                <a:spcPts val="600"/>
              </a:spcBef>
              <a:spcAft>
                <a:spcPts val="600"/>
              </a:spcAft>
              <a:defRPr>
                <a:latin typeface="Calibri" panose="020F0502020204030204" pitchFamily="34" charset="0"/>
              </a:defRPr>
            </a:lvl1pPr>
            <a:lvl2pPr>
              <a:spcBef>
                <a:spcPts val="600"/>
              </a:spcBef>
              <a:spcAft>
                <a:spcPts val="600"/>
              </a:spcAft>
              <a:buFont typeface="Wingdings" pitchFamily="2" charset="2"/>
              <a:buChar char="§"/>
              <a:defRPr>
                <a:latin typeface="Calibri" panose="020F0502020204030204" pitchFamily="34" charset="0"/>
              </a:defRPr>
            </a:lvl2pPr>
            <a:lvl3pPr>
              <a:spcBef>
                <a:spcPts val="600"/>
              </a:spcBef>
              <a:spcAft>
                <a:spcPts val="600"/>
              </a:spcAft>
              <a:defRPr>
                <a:latin typeface="Calibri" panose="020F0502020204030204" pitchFamily="34" charset="0"/>
              </a:defRPr>
            </a:lvl3pPr>
            <a:lvl4pPr>
              <a:spcBef>
                <a:spcPts val="600"/>
              </a:spcBef>
              <a:spcAft>
                <a:spcPts val="600"/>
              </a:spcAft>
              <a:defRPr>
                <a:latin typeface="Calibri" panose="020F0502020204030204" pitchFamily="34" charset="0"/>
              </a:defRPr>
            </a:lvl4pPr>
            <a:lvl5pPr>
              <a:spcBef>
                <a:spcPts val="600"/>
              </a:spcBef>
              <a:spcAft>
                <a:spcPts val="600"/>
              </a:spcAft>
              <a:defRPr>
                <a:latin typeface="Calibri" panose="020F0502020204030204" pitchFamily="34" charset="0"/>
              </a:defRPr>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rtlCol="0">
            <a:normAutofit/>
          </a:bodyPr>
          <a:lstStyle>
            <a:lvl1pPr>
              <a:defRPr sz="2800">
                <a:latin typeface="Calibri" panose="020F0502020204030204" pitchFamily="34" charset="0"/>
              </a:defRPr>
            </a:lvl1pPr>
            <a:extLst/>
          </a:lstStyle>
          <a:p>
            <a:r>
              <a:rPr lang="en-US" smtClean="0"/>
              <a:t>Click to edit Master title style</a:t>
            </a:r>
            <a:endParaRPr lang="en-US"/>
          </a:p>
        </p:txBody>
      </p:sp>
      <p:sp>
        <p:nvSpPr>
          <p:cNvPr id="6" name="Date Placeholder 3"/>
          <p:cNvSpPr>
            <a:spLocks noGrp="1"/>
          </p:cNvSpPr>
          <p:nvPr>
            <p:ph type="dt" sz="half" idx="10"/>
          </p:nvPr>
        </p:nvSpPr>
        <p:spPr/>
        <p:txBody>
          <a:bodyPr/>
          <a:lstStyle>
            <a:lvl1pPr>
              <a:defRPr smtClean="0"/>
            </a:lvl1pPr>
            <a:extLst/>
          </a:lstStyle>
          <a:p>
            <a:pPr>
              <a:defRPr/>
            </a:pPr>
            <a:fld id="{412AC573-F105-4470-BD22-EDBE75DCBC1D}" type="datetime1">
              <a:rPr lang="en-US"/>
              <a:pPr>
                <a:defRPr/>
              </a:pPr>
              <a:t>3/21/2016</a:t>
            </a:fld>
            <a:endParaRPr lang="en-US" dirty="0"/>
          </a:p>
        </p:txBody>
      </p:sp>
      <p:sp>
        <p:nvSpPr>
          <p:cNvPr id="8" name="Footer Placeholder 4"/>
          <p:cNvSpPr>
            <a:spLocks noGrp="1"/>
          </p:cNvSpPr>
          <p:nvPr>
            <p:ph type="ftr" sz="quarter" idx="11"/>
          </p:nvPr>
        </p:nvSpPr>
        <p:spPr>
          <a:xfrm>
            <a:off x="4114800" y="6408738"/>
            <a:ext cx="2616200" cy="365125"/>
          </a:xfrm>
        </p:spPr>
        <p:txBody>
          <a:bodyPr/>
          <a:lstStyle>
            <a:lvl1pPr>
              <a:defRPr dirty="0" smtClean="0"/>
            </a:lvl1pPr>
            <a:extLst/>
          </a:lstStyle>
          <a:p>
            <a:pPr>
              <a:defRPr/>
            </a:pPr>
            <a:r>
              <a:rPr lang="en-US"/>
              <a:t>©1992-2014 by Pearson Education, Inc. All Rights Reserved.</a:t>
            </a:r>
          </a:p>
        </p:txBody>
      </p:sp>
      <p:sp>
        <p:nvSpPr>
          <p:cNvPr id="9" name="Slide Number Placeholder 5"/>
          <p:cNvSpPr>
            <a:spLocks noGrp="1"/>
          </p:cNvSpPr>
          <p:nvPr>
            <p:ph type="sldNum" sz="quarter" idx="12"/>
          </p:nvPr>
        </p:nvSpPr>
        <p:spPr/>
        <p:txBody>
          <a:bodyPr/>
          <a:lstStyle>
            <a:lvl1pPr>
              <a:defRPr/>
            </a:lvl1pPr>
          </a:lstStyle>
          <a:p>
            <a:fld id="{93C33C99-7F93-4ABA-866B-67F8904743AA}" type="slidenum">
              <a:rPr lang="en-US"/>
              <a:pPr/>
              <a:t>‹#›</a:t>
            </a:fld>
            <a:endParaRPr lang="en-US"/>
          </a:p>
        </p:txBody>
      </p:sp>
    </p:spTree>
    <p:extLst>
      <p:ext uri="{BB962C8B-B14F-4D97-AF65-F5344CB8AC3E}">
        <p14:creationId xmlns:p14="http://schemas.microsoft.com/office/powerpoint/2010/main" val="2095817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smtClean="0"/>
            </a:lvl1pPr>
            <a:extLst/>
          </a:lstStyle>
          <a:p>
            <a:pPr>
              <a:defRPr/>
            </a:pPr>
            <a:fld id="{2CA0BD20-44EA-45E4-AB21-21526EA1CB0A}" type="datetime1">
              <a:rPr lang="en-US"/>
              <a:pPr>
                <a:defRPr/>
              </a:pPr>
              <a:t>3/21/2016</a:t>
            </a:fld>
            <a:endParaRPr lang="en-US" dirty="0"/>
          </a:p>
        </p:txBody>
      </p:sp>
      <p:sp>
        <p:nvSpPr>
          <p:cNvPr id="7" name="Footer Placeholder 4"/>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8" name="Slide Number Placeholder 5"/>
          <p:cNvSpPr>
            <a:spLocks noGrp="1"/>
          </p:cNvSpPr>
          <p:nvPr>
            <p:ph type="sldNum" sz="quarter" idx="12"/>
          </p:nvPr>
        </p:nvSpPr>
        <p:spPr/>
        <p:txBody>
          <a:bodyPr/>
          <a:lstStyle>
            <a:lvl1pPr>
              <a:defRPr/>
            </a:lvl1pPr>
          </a:lstStyle>
          <a:p>
            <a:fld id="{2A2ECFD7-E522-42EC-A895-8D7349F5DFCE}" type="slidenum">
              <a:rPr lang="en-US"/>
              <a:pPr/>
              <a:t>‹#›</a:t>
            </a:fld>
            <a:endParaRPr lang="en-US"/>
          </a:p>
        </p:txBody>
      </p:sp>
    </p:spTree>
    <p:extLst>
      <p:ext uri="{BB962C8B-B14F-4D97-AF65-F5344CB8AC3E}">
        <p14:creationId xmlns:p14="http://schemas.microsoft.com/office/powerpoint/2010/main" val="294703129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smtClean="0"/>
            </a:lvl1pPr>
            <a:extLst/>
          </a:lstStyle>
          <a:p>
            <a:pPr>
              <a:defRPr/>
            </a:pPr>
            <a:fld id="{EFF6A006-E230-40BA-9984-9B13F06CB96A}" type="datetime1">
              <a:rPr lang="en-US"/>
              <a:pPr>
                <a:defRPr/>
              </a:pPr>
              <a:t>3/21/2016</a:t>
            </a:fld>
            <a:endParaRPr lang="en-US" dirty="0"/>
          </a:p>
        </p:txBody>
      </p:sp>
      <p:sp>
        <p:nvSpPr>
          <p:cNvPr id="6" name="Footer Placeholder 5"/>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1B6D57F9-3923-4A81-9952-5E12BE96605D}" type="slidenum">
              <a:rPr lang="en-US"/>
              <a:pPr/>
              <a:t>‹#›</a:t>
            </a:fld>
            <a:endParaRPr lang="en-US"/>
          </a:p>
        </p:txBody>
      </p:sp>
    </p:spTree>
    <p:extLst>
      <p:ext uri="{BB962C8B-B14F-4D97-AF65-F5344CB8AC3E}">
        <p14:creationId xmlns:p14="http://schemas.microsoft.com/office/powerpoint/2010/main" val="3676349585"/>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smtClean="0"/>
            </a:lvl1pPr>
            <a:extLst/>
          </a:lstStyle>
          <a:p>
            <a:pPr>
              <a:defRPr/>
            </a:pPr>
            <a:fld id="{B8DD5DF8-D0A2-48A2-BBD3-04148FC3335B}" type="datetime1">
              <a:rPr lang="en-US"/>
              <a:pPr>
                <a:defRPr/>
              </a:pPr>
              <a:t>3/21/2016</a:t>
            </a:fld>
            <a:endParaRPr lang="en-US" dirty="0"/>
          </a:p>
        </p:txBody>
      </p:sp>
      <p:sp>
        <p:nvSpPr>
          <p:cNvPr id="8" name="Footer Placeholder 7"/>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9" name="Slide Number Placeholder 8"/>
          <p:cNvSpPr>
            <a:spLocks noGrp="1"/>
          </p:cNvSpPr>
          <p:nvPr>
            <p:ph type="sldNum" sz="quarter" idx="12"/>
          </p:nvPr>
        </p:nvSpPr>
        <p:spPr/>
        <p:txBody>
          <a:bodyPr/>
          <a:lstStyle>
            <a:lvl1pPr>
              <a:defRPr/>
            </a:lvl1pPr>
          </a:lstStyle>
          <a:p>
            <a:fld id="{71DBAF6B-5C9B-4956-9FC7-435BC3A8BBC4}" type="slidenum">
              <a:rPr lang="en-US"/>
              <a:pPr/>
              <a:t>‹#›</a:t>
            </a:fld>
            <a:endParaRPr lang="en-US"/>
          </a:p>
        </p:txBody>
      </p:sp>
    </p:spTree>
    <p:extLst>
      <p:ext uri="{BB962C8B-B14F-4D97-AF65-F5344CB8AC3E}">
        <p14:creationId xmlns:p14="http://schemas.microsoft.com/office/powerpoint/2010/main" val="395776024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smtClean="0"/>
            </a:lvl1pPr>
            <a:extLst/>
          </a:lstStyle>
          <a:p>
            <a:pPr>
              <a:defRPr/>
            </a:pPr>
            <a:fld id="{0CEC0417-CCDF-45A3-8CE0-DDCA23E3EB2C}" type="datetime1">
              <a:rPr lang="en-US"/>
              <a:pPr>
                <a:defRPr/>
              </a:pPr>
              <a:t>3/21/2016</a:t>
            </a:fld>
            <a:endParaRPr lang="en-US" dirty="0"/>
          </a:p>
        </p:txBody>
      </p:sp>
      <p:sp>
        <p:nvSpPr>
          <p:cNvPr id="4" name="Footer Placeholder 3"/>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5" name="Slide Number Placeholder 4"/>
          <p:cNvSpPr>
            <a:spLocks noGrp="1"/>
          </p:cNvSpPr>
          <p:nvPr>
            <p:ph type="sldNum" sz="quarter" idx="12"/>
          </p:nvPr>
        </p:nvSpPr>
        <p:spPr/>
        <p:txBody>
          <a:bodyPr/>
          <a:lstStyle>
            <a:lvl1pPr>
              <a:defRPr/>
            </a:lvl1pPr>
          </a:lstStyle>
          <a:p>
            <a:fld id="{691F1F42-5D03-4228-9280-912FF606FB7E}" type="slidenum">
              <a:rPr lang="en-US"/>
              <a:pPr/>
              <a:t>‹#›</a:t>
            </a:fld>
            <a:endParaRPr lang="en-US"/>
          </a:p>
        </p:txBody>
      </p:sp>
    </p:spTree>
    <p:extLst>
      <p:ext uri="{BB962C8B-B14F-4D97-AF65-F5344CB8AC3E}">
        <p14:creationId xmlns:p14="http://schemas.microsoft.com/office/powerpoint/2010/main" val="128078120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7F86D5F8-8C2D-42F2-9A03-57E4F07FB025}" type="datetime1">
              <a:rPr lang="en-US"/>
              <a:pPr>
                <a:defRPr/>
              </a:pPr>
              <a:t>3/21/2016</a:t>
            </a:fld>
            <a:endParaRPr lang="en-US" dirty="0"/>
          </a:p>
        </p:txBody>
      </p:sp>
      <p:sp>
        <p:nvSpPr>
          <p:cNvPr id="3"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4" name="Slide Number Placeholder 17"/>
          <p:cNvSpPr>
            <a:spLocks noGrp="1"/>
          </p:cNvSpPr>
          <p:nvPr>
            <p:ph type="sldNum" sz="quarter" idx="12"/>
          </p:nvPr>
        </p:nvSpPr>
        <p:spPr/>
        <p:txBody>
          <a:bodyPr/>
          <a:lstStyle>
            <a:lvl1pPr>
              <a:defRPr/>
            </a:lvl1pPr>
          </a:lstStyle>
          <a:p>
            <a:fld id="{E52CF61F-53C5-40F3-939B-234C0DB05834}" type="slidenum">
              <a:rPr lang="en-US"/>
              <a:pPr/>
              <a:t>‹#›</a:t>
            </a:fld>
            <a:endParaRPr lang="en-US"/>
          </a:p>
        </p:txBody>
      </p:sp>
    </p:spTree>
    <p:extLst>
      <p:ext uri="{BB962C8B-B14F-4D97-AF65-F5344CB8AC3E}">
        <p14:creationId xmlns:p14="http://schemas.microsoft.com/office/powerpoint/2010/main" val="323902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smtClean="0"/>
            </a:lvl1pPr>
            <a:extLst/>
          </a:lstStyle>
          <a:p>
            <a:pPr>
              <a:defRPr/>
            </a:pPr>
            <a:fld id="{9EB0ED9F-09A9-41B2-86AB-1E7E2A1896D8}" type="datetime1">
              <a:rPr lang="en-US"/>
              <a:pPr>
                <a:defRPr/>
              </a:pPr>
              <a:t>3/21/2016</a:t>
            </a:fld>
            <a:endParaRPr lang="en-US" dirty="0"/>
          </a:p>
        </p:txBody>
      </p:sp>
      <p:sp>
        <p:nvSpPr>
          <p:cNvPr id="6" name="Footer Placeholder 5"/>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478C6DCD-2830-4C3D-AD52-4325E2480E88}" type="slidenum">
              <a:rPr lang="en-US"/>
              <a:pPr/>
              <a:t>‹#›</a:t>
            </a:fld>
            <a:endParaRPr lang="en-US"/>
          </a:p>
        </p:txBody>
      </p:sp>
    </p:spTree>
    <p:extLst>
      <p:ext uri="{BB962C8B-B14F-4D97-AF65-F5344CB8AC3E}">
        <p14:creationId xmlns:p14="http://schemas.microsoft.com/office/powerpoint/2010/main" val="14331914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latin typeface="+mn-lt"/>
              <a:cs typeface="+mn-cs"/>
            </a:endParaRPr>
          </a:p>
        </p:txBody>
      </p:sp>
      <p:sp>
        <p:nvSpPr>
          <p:cNvPr id="6" name="Freeform 18"/>
          <p:cNvSpPr>
            <a:spLocks/>
          </p:cNvSpPr>
          <p:nvPr/>
        </p:nvSpPr>
        <p:spPr bwMode="auto">
          <a:xfrm>
            <a:off x="485775" y="5938838"/>
            <a:ext cx="3690938" cy="933450"/>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ight Triangle 6"/>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dirty="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smtClean="0">
                <a:solidFill>
                  <a:schemeClr val="tx1"/>
                </a:solidFill>
              </a:defRPr>
            </a:lvl1pPr>
            <a:extLst/>
          </a:lstStyle>
          <a:p>
            <a:pPr>
              <a:defRPr/>
            </a:pPr>
            <a:fld id="{98CA50BA-9E6E-4DAD-862D-F6F9906F24B7}" type="datetime1">
              <a:rPr lang="en-US"/>
              <a:pPr>
                <a:defRPr/>
              </a:pPr>
              <a:t>3/21/2016</a:t>
            </a:fld>
            <a:endParaRPr lang="en-US" dirty="0"/>
          </a:p>
        </p:txBody>
      </p:sp>
      <p:sp>
        <p:nvSpPr>
          <p:cNvPr id="12" name="Footer Placeholder 5"/>
          <p:cNvSpPr>
            <a:spLocks noGrp="1"/>
          </p:cNvSpPr>
          <p:nvPr>
            <p:ph type="ftr" sz="quarter" idx="11"/>
          </p:nvPr>
        </p:nvSpPr>
        <p:spPr>
          <a:xfrm>
            <a:off x="4379913" y="6408738"/>
            <a:ext cx="2351087" cy="365125"/>
          </a:xfrm>
        </p:spPr>
        <p:txBody>
          <a:bodyPr/>
          <a:lstStyle>
            <a:lvl1pPr>
              <a:defRPr dirty="0" smtClean="0">
                <a:solidFill>
                  <a:schemeClr val="tx1"/>
                </a:solidFill>
              </a:defRPr>
            </a:lvl1pPr>
            <a:extLst/>
          </a:lstStyle>
          <a:p>
            <a:pPr>
              <a:defRPr/>
            </a:pPr>
            <a:r>
              <a:rPr lang="en-US"/>
              <a:t>©1992-2014 by Pearson Education, Inc. All Rights Reserved.</a:t>
            </a:r>
          </a:p>
        </p:txBody>
      </p:sp>
      <p:sp>
        <p:nvSpPr>
          <p:cNvPr id="13" name="Slide Number Placeholder 6"/>
          <p:cNvSpPr>
            <a:spLocks noGrp="1"/>
          </p:cNvSpPr>
          <p:nvPr>
            <p:ph type="sldNum" sz="quarter" idx="12"/>
          </p:nvPr>
        </p:nvSpPr>
        <p:spPr/>
        <p:txBody>
          <a:bodyPr/>
          <a:lstStyle>
            <a:lvl1pPr>
              <a:defRPr/>
            </a:lvl1pPr>
          </a:lstStyle>
          <a:p>
            <a:fld id="{2815A7A4-3F10-4E2D-A9A1-1D95B908EC95}" type="slidenum">
              <a:rPr lang="en-US"/>
              <a:pPr/>
              <a:t>‹#›</a:t>
            </a:fld>
            <a:endParaRPr lang="en-US"/>
          </a:p>
        </p:txBody>
      </p:sp>
    </p:spTree>
    <p:extLst>
      <p:ext uri="{BB962C8B-B14F-4D97-AF65-F5344CB8AC3E}">
        <p14:creationId xmlns:p14="http://schemas.microsoft.com/office/powerpoint/2010/main" val="429251029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latin typeface="+mn-lt"/>
              <a:cs typeface="+mn-cs"/>
            </a:endParaRPr>
          </a:p>
        </p:txBody>
      </p:sp>
      <p:sp>
        <p:nvSpPr>
          <p:cNvPr id="1027" name="Freeform 11"/>
          <p:cNvSpPr>
            <a:spLocks/>
          </p:cNvSpPr>
          <p:nvPr/>
        </p:nvSpPr>
        <p:spPr bwMode="auto">
          <a:xfrm>
            <a:off x="485775" y="5938838"/>
            <a:ext cx="3690938" cy="933450"/>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smtClean="0">
                <a:solidFill>
                  <a:schemeClr val="tx1"/>
                </a:solidFill>
                <a:latin typeface="+mn-lt"/>
                <a:cs typeface="+mn-cs"/>
              </a:defRPr>
            </a:lvl1pPr>
            <a:extLst/>
          </a:lstStyle>
          <a:p>
            <a:pPr>
              <a:defRPr/>
            </a:pPr>
            <a:fld id="{22D68A2A-3382-4EB3-B20F-50766589E521}" type="datetime1">
              <a:rPr lang="en-US"/>
              <a:pPr>
                <a:defRPr/>
              </a:pPr>
              <a:t>3/21/2016</a:t>
            </a:fld>
            <a:endParaRPr lang="en-US" dirty="0"/>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dirty="0" smtClean="0">
                <a:solidFill>
                  <a:schemeClr val="tx1"/>
                </a:solidFill>
                <a:latin typeface="+mn-lt"/>
                <a:cs typeface="+mn-cs"/>
              </a:defRPr>
            </a:lvl1pPr>
            <a:extLst/>
          </a:lstStyle>
          <a:p>
            <a:pPr>
              <a:defRPr/>
            </a:pPr>
            <a:r>
              <a:rPr lang="en-US"/>
              <a:t>©1992-2014 by Pearson Education, Inc. All Rights Reserved.</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anose="020B0602030504020204" pitchFamily="34" charset="0"/>
              </a:defRPr>
            </a:lvl1pPr>
          </a:lstStyle>
          <a:p>
            <a:fld id="{8BC0D4F4-7EE6-4E43-AC9A-3BB0010486A4}" type="slidenum">
              <a:rPr lang="en-US"/>
              <a:pPr/>
              <a:t>‹#›</a:t>
            </a:fld>
            <a:endParaRPr lang="en-US"/>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82" r:id="rId7"/>
    <p:sldLayoutId id="2147483792" r:id="rId8"/>
    <p:sldLayoutId id="2147483793" r:id="rId9"/>
    <p:sldLayoutId id="2147483783" r:id="rId10"/>
    <p:sldLayoutId id="2147483784" r:id="rId11"/>
    <p:sldLayoutId id="2147483785" r:id="rId12"/>
  </p:sldLayoutIdLst>
  <p:hf sldNum="0" hdr="0" dt="0"/>
  <p:txStyles>
    <p:titleStyle>
      <a:lvl1pPr algn="l" rtl="0" eaLnBrk="0" fontAlgn="base" hangingPunct="0">
        <a:spcBef>
          <a:spcPct val="0"/>
        </a:spcBef>
        <a:spcAft>
          <a:spcPct val="0"/>
        </a:spcAft>
        <a:defRPr sz="2800" b="1" kern="1200">
          <a:solidFill>
            <a:schemeClr val="tx2"/>
          </a:solidFill>
          <a:effectLst>
            <a:outerShdw blurRad="31750" dist="25400" dir="5400000" algn="tl" rotWithShape="0">
              <a:srgbClr val="000000">
                <a:alpha val="25000"/>
              </a:srgbClr>
            </a:outerShdw>
          </a:effectLst>
          <a:latin typeface="Calibri" panose="020F0502020204030204" pitchFamily="34" charset="0"/>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600"/>
        </a:spcBef>
        <a:spcAft>
          <a:spcPts val="600"/>
        </a:spcAft>
        <a:buClr>
          <a:schemeClr val="accent1"/>
        </a:buClr>
        <a:buSzPct val="68000"/>
        <a:buFont typeface="Wingdings 3" panose="05040102010807070707" pitchFamily="18" charset="2"/>
        <a:buChar char=""/>
        <a:defRPr sz="2700" kern="1200">
          <a:solidFill>
            <a:schemeClr val="tx1"/>
          </a:solidFill>
          <a:latin typeface="Calibri" panose="020F0502020204030204" pitchFamily="34" charset="0"/>
          <a:ea typeface="+mn-ea"/>
          <a:cs typeface="+mn-cs"/>
        </a:defRPr>
      </a:lvl1pPr>
      <a:lvl2pPr marL="620713" indent="-228600" algn="l" rtl="0" eaLnBrk="0" fontAlgn="base" hangingPunct="0">
        <a:spcBef>
          <a:spcPts val="600"/>
        </a:spcBef>
        <a:spcAft>
          <a:spcPts val="600"/>
        </a:spcAft>
        <a:buClr>
          <a:schemeClr val="accent1"/>
        </a:buClr>
        <a:buFont typeface="Verdana" panose="020B0604030504040204" pitchFamily="34" charset="0"/>
        <a:buChar char="◦"/>
        <a:defRPr sz="2300" kern="1200">
          <a:solidFill>
            <a:schemeClr val="tx1"/>
          </a:solidFill>
          <a:latin typeface="Calibri" panose="020F0502020204030204" pitchFamily="34" charset="0"/>
          <a:ea typeface="+mn-ea"/>
          <a:cs typeface="+mn-cs"/>
        </a:defRPr>
      </a:lvl2pPr>
      <a:lvl3pPr marL="858838" indent="-228600" algn="l" rtl="0" eaLnBrk="0" fontAlgn="base" hangingPunct="0">
        <a:spcBef>
          <a:spcPts val="600"/>
        </a:spcBef>
        <a:spcAft>
          <a:spcPts val="600"/>
        </a:spcAft>
        <a:buClr>
          <a:schemeClr val="accent2"/>
        </a:buClr>
        <a:buSzPct val="100000"/>
        <a:buFont typeface="Wingdings 2" panose="05020102010507070707" pitchFamily="18" charset="2"/>
        <a:buChar char=""/>
        <a:defRPr sz="2100" kern="1200">
          <a:solidFill>
            <a:schemeClr val="tx1"/>
          </a:solidFill>
          <a:latin typeface="Calibri" panose="020F0502020204030204" pitchFamily="34" charset="0"/>
          <a:ea typeface="+mn-ea"/>
          <a:cs typeface="+mn-cs"/>
        </a:defRPr>
      </a:lvl3pPr>
      <a:lvl4pPr marL="1143000" indent="-228600" algn="l" rtl="0" eaLnBrk="0" fontAlgn="base" hangingPunct="0">
        <a:spcBef>
          <a:spcPts val="600"/>
        </a:spcBef>
        <a:spcAft>
          <a:spcPts val="600"/>
        </a:spcAft>
        <a:buClr>
          <a:schemeClr val="accent2"/>
        </a:buClr>
        <a:defRPr sz="1900" kern="1200">
          <a:solidFill>
            <a:schemeClr val="tx1"/>
          </a:solidFill>
          <a:latin typeface="Calibri" panose="020F0502020204030204" pitchFamily="34" charset="0"/>
          <a:ea typeface="+mn-ea"/>
          <a:cs typeface="+mn-cs"/>
        </a:defRPr>
      </a:lvl4pPr>
      <a:lvl5pPr marL="1143000" indent="-228600" algn="l" rtl="0" eaLnBrk="0" fontAlgn="base" hangingPunct="0">
        <a:spcBef>
          <a:spcPts val="600"/>
        </a:spcBef>
        <a:spcAft>
          <a:spcPts val="600"/>
        </a:spcAft>
        <a:buClr>
          <a:schemeClr val="accent2"/>
        </a:buClr>
        <a:defRPr sz="1900" kern="1200">
          <a:solidFill>
            <a:schemeClr val="tx1"/>
          </a:solidFill>
          <a:latin typeface="Calibri" panose="020F0502020204030204" pitchFamily="34" charset="0"/>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eaLnBrk="1" fontAlgn="auto" hangingPunct="1">
              <a:spcAft>
                <a:spcPts val="0"/>
              </a:spcAft>
              <a:defRPr/>
            </a:pPr>
            <a:r>
              <a:rPr lang="en-US" dirty="0" smtClean="0">
                <a:solidFill>
                  <a:srgbClr val="3380E6"/>
                </a:solidFill>
                <a:latin typeface="Goudy Sans Medium"/>
              </a:rPr>
              <a:t/>
            </a:r>
            <a:br>
              <a:rPr lang="en-US" dirty="0" smtClean="0">
                <a:solidFill>
                  <a:srgbClr val="3380E6"/>
                </a:solidFill>
                <a:latin typeface="Goudy Sans Medium"/>
              </a:rPr>
            </a:br>
            <a:r>
              <a:rPr lang="en-US" dirty="0" smtClean="0">
                <a:solidFill>
                  <a:srgbClr val="3380E6"/>
                </a:solidFill>
                <a:latin typeface="Goudy Sans Medium"/>
              </a:rPr>
              <a:t>Chapter 11</a:t>
            </a:r>
            <a:br>
              <a:rPr lang="en-US" dirty="0" smtClean="0">
                <a:solidFill>
                  <a:srgbClr val="3380E6"/>
                </a:solidFill>
                <a:latin typeface="Goudy Sans Medium"/>
              </a:rPr>
            </a:br>
            <a:r>
              <a:rPr lang="en-US" dirty="0" smtClean="0">
                <a:solidFill>
                  <a:srgbClr val="3380E6"/>
                </a:solidFill>
                <a:latin typeface="Goudy Sans Medium"/>
              </a:rPr>
              <a:t>Object-Oriented Programming: Inheritance</a:t>
            </a:r>
          </a:p>
        </p:txBody>
      </p:sp>
      <p:sp>
        <p:nvSpPr>
          <p:cNvPr id="10243" name="Subtitle 3"/>
          <p:cNvSpPr>
            <a:spLocks noGrp="1"/>
          </p:cNvSpPr>
          <p:nvPr>
            <p:ph type="subTitle" idx="1"/>
          </p:nvPr>
        </p:nvSpPr>
        <p:spPr>
          <a:xfrm>
            <a:off x="685800" y="3611563"/>
            <a:ext cx="7772400" cy="1200150"/>
          </a:xfrm>
        </p:spPr>
        <p:txBody>
          <a:bodyPr/>
          <a:lstStyle/>
          <a:p>
            <a:pPr marR="0" eaLnBrk="1" hangingPunct="1"/>
            <a:r>
              <a:rPr lang="en-US" smtClean="0"/>
              <a:t>C++ How to Program, 9/e</a:t>
            </a:r>
          </a:p>
        </p:txBody>
      </p:sp>
      <p:sp>
        <p:nvSpPr>
          <p:cNvPr id="5" name="Footer Placeholder 4"/>
          <p:cNvSpPr>
            <a:spLocks noGrp="1"/>
          </p:cNvSpPr>
          <p:nvPr>
            <p:ph type="ftr" sz="quarter" idx="12"/>
          </p:nvPr>
        </p:nvSpPr>
        <p:spPr/>
        <p:txBody>
          <a:bodyPr/>
          <a:lstStyle/>
          <a:p>
            <a:pPr>
              <a:defRPr/>
            </a:pPr>
            <a:r>
              <a:rPr lang="en-US"/>
              <a:t>©1992-2014 by Pearson Education, Inc.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cpphtp9_11_Page_05"/>
          <p:cNvPicPr>
            <a:picLocks noGrp="1" noChangeAspect="1"/>
          </p:cNvPicPr>
          <p:nvPr isPhoto="1"/>
        </p:nvPicPr>
        <p:blipFill rotWithShape="1">
          <a:blip r:embed="rId2">
            <a:extLst>
              <a:ext uri="{28A0092B-C50C-407E-A947-70E740481C1C}">
                <a14:useLocalDpi xmlns:a14="http://schemas.microsoft.com/office/drawing/2010/main" val="0"/>
              </a:ext>
            </a:extLst>
          </a:blip>
          <a:srcRect l="13333" r="11667" b="21161"/>
          <a:stretch/>
        </p:blipFill>
        <p:spPr bwMode="auto">
          <a:xfrm>
            <a:off x="762000" y="457200"/>
            <a:ext cx="7880358"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1" descr="cpphtp9_11_Page_5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228600" y="381000"/>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11.6  Software Engineering with Inheritance</a:t>
            </a:r>
            <a:endParaRPr lang="en-US" dirty="0" smtClean="0"/>
          </a:p>
        </p:txBody>
      </p:sp>
      <p:sp>
        <p:nvSpPr>
          <p:cNvPr id="112643" name="Text Placeholder 2"/>
          <p:cNvSpPr>
            <a:spLocks noGrp="1"/>
          </p:cNvSpPr>
          <p:nvPr>
            <p:ph type="body" idx="1"/>
          </p:nvPr>
        </p:nvSpPr>
        <p:spPr/>
        <p:txBody>
          <a:bodyPr>
            <a:normAutofit fontScale="92500" lnSpcReduction="20000"/>
          </a:bodyPr>
          <a:lstStyle/>
          <a:p>
            <a:pPr>
              <a:lnSpc>
                <a:spcPct val="110000"/>
              </a:lnSpc>
            </a:pPr>
            <a:r>
              <a:rPr lang="en-US" smtClean="0"/>
              <a:t>When we use inheritance to create a new class from an existing one, the new class inherits the data members and member functions of the existing class, as described in Fig. 11.16.</a:t>
            </a:r>
          </a:p>
          <a:p>
            <a:pPr>
              <a:lnSpc>
                <a:spcPct val="110000"/>
              </a:lnSpc>
            </a:pPr>
            <a:r>
              <a:rPr lang="en-US" smtClean="0"/>
              <a:t>We can customize the new class to meet our needs by including additional members and by redefining base-class members.</a:t>
            </a:r>
          </a:p>
          <a:p>
            <a:pPr>
              <a:lnSpc>
                <a:spcPct val="110000"/>
              </a:lnSpc>
            </a:pPr>
            <a:r>
              <a:rPr lang="en-US" smtClean="0">
                <a:solidFill>
                  <a:srgbClr val="C00000"/>
                </a:solidFill>
              </a:rPr>
              <a:t>The derived-class programmer does this in C++ without accessing the base class’s source code.</a:t>
            </a:r>
          </a:p>
          <a:p>
            <a:pPr>
              <a:lnSpc>
                <a:spcPct val="110000"/>
              </a:lnSpc>
            </a:pPr>
            <a:r>
              <a:rPr lang="en-US" smtClean="0">
                <a:solidFill>
                  <a:srgbClr val="0000FF"/>
                </a:solidFill>
              </a:rPr>
              <a:t>The derived class must be able to link to the base class’s object code.</a:t>
            </a:r>
          </a:p>
        </p:txBody>
      </p:sp>
      <p:sp>
        <p:nvSpPr>
          <p:cNvPr id="14541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11.6  Software Engineering with Inheritance (cont.)</a:t>
            </a:r>
            <a:endParaRPr lang="en-US" sz="2800" dirty="0" smtClean="0"/>
          </a:p>
        </p:txBody>
      </p:sp>
      <p:sp>
        <p:nvSpPr>
          <p:cNvPr id="113667" name="Text Placeholder 2"/>
          <p:cNvSpPr>
            <a:spLocks noGrp="1"/>
          </p:cNvSpPr>
          <p:nvPr>
            <p:ph type="body" idx="1"/>
          </p:nvPr>
        </p:nvSpPr>
        <p:spPr/>
        <p:txBody>
          <a:bodyPr>
            <a:normAutofit fontScale="92500" lnSpcReduction="20000"/>
          </a:bodyPr>
          <a:lstStyle/>
          <a:p>
            <a:r>
              <a:rPr lang="en-US" smtClean="0"/>
              <a:t>When we use inheritance to create a new class from an existing one, the new class inherits the data members and member functions of the existing class. </a:t>
            </a:r>
          </a:p>
          <a:p>
            <a:r>
              <a:rPr lang="en-US" smtClean="0"/>
              <a:t>We can customize the new class to meet our needs by </a:t>
            </a:r>
            <a:r>
              <a:rPr lang="en-US" b="1" smtClean="0">
                <a:solidFill>
                  <a:srgbClr val="C00000"/>
                </a:solidFill>
              </a:rPr>
              <a:t>redefining</a:t>
            </a:r>
            <a:r>
              <a:rPr lang="en-US" smtClean="0"/>
              <a:t> base-class members and by including additional members. </a:t>
            </a:r>
            <a:br>
              <a:rPr lang="en-US" smtClean="0"/>
            </a:br>
            <a:r>
              <a:rPr lang="en-US" smtClean="0"/>
              <a:t/>
            </a:r>
            <a:br>
              <a:rPr lang="en-US" smtClean="0"/>
            </a:br>
            <a:r>
              <a:rPr lang="en-US" smtClean="0"/>
              <a:t>In Chapter 12 – Polymorphism we will </a:t>
            </a:r>
            <a:r>
              <a:rPr lang="en-US" b="1" smtClean="0">
                <a:solidFill>
                  <a:srgbClr val="C00000"/>
                </a:solidFill>
              </a:rPr>
              <a:t>override</a:t>
            </a:r>
            <a:r>
              <a:rPr lang="en-US" smtClean="0"/>
              <a:t> inherited </a:t>
            </a:r>
            <a:r>
              <a:rPr lang="en-US" b="1" smtClean="0">
                <a:solidFill>
                  <a:srgbClr val="C00000"/>
                </a:solidFill>
              </a:rPr>
              <a:t>virtual</a:t>
            </a:r>
            <a:r>
              <a:rPr lang="en-US" smtClean="0"/>
              <a:t> member functions.</a:t>
            </a:r>
            <a:br>
              <a:rPr lang="en-US" smtClean="0"/>
            </a:br>
            <a:endParaRPr lang="en-US" smtClean="0"/>
          </a:p>
          <a:p>
            <a:r>
              <a:rPr lang="en-US" smtClean="0"/>
              <a:t>The derived-class programmer does this in C++ without accessing the base class’s source code (the derived class must be able to link to the base class’s object code). </a:t>
            </a:r>
          </a:p>
        </p:txBody>
      </p:sp>
      <p:sp>
        <p:nvSpPr>
          <p:cNvPr id="146436" name="Footer Placeholder 3"/>
          <p:cNvSpPr>
            <a:spLocks noGrp="1"/>
          </p:cNvSpPr>
          <p:nvPr>
            <p:ph type="ftr" sz="quarter" idx="11"/>
          </p:nvPr>
        </p:nvSpPr>
        <p:spPr/>
        <p:txBody>
          <a:bodyPr/>
          <a:lstStyle/>
          <a:p>
            <a:r>
              <a:rPr lang="en-US" smtClean="0"/>
              <a:t>©1992-2014 by Pearson Education, Inc. All Rights Reserved.</a:t>
            </a:r>
            <a:endParaRPr lang="en-US"/>
          </a:p>
        </p:txBody>
      </p:sp>
      <p:sp>
        <p:nvSpPr>
          <p:cNvPr id="6" name="Rectangle 5"/>
          <p:cNvSpPr/>
          <p:nvPr/>
        </p:nvSpPr>
        <p:spPr>
          <a:xfrm>
            <a:off x="762000" y="3581400"/>
            <a:ext cx="7696200" cy="106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11.7  Software Engineering with Inheritance (cont.)</a:t>
            </a:r>
            <a:endParaRPr lang="en-US" sz="2800" dirty="0" smtClean="0"/>
          </a:p>
        </p:txBody>
      </p:sp>
      <p:sp>
        <p:nvSpPr>
          <p:cNvPr id="114691" name="Text Placeholder 2"/>
          <p:cNvSpPr>
            <a:spLocks noGrp="1"/>
          </p:cNvSpPr>
          <p:nvPr>
            <p:ph type="body" idx="1"/>
          </p:nvPr>
        </p:nvSpPr>
        <p:spPr>
          <a:xfrm>
            <a:off x="457200" y="1336260"/>
            <a:ext cx="8229600" cy="4525962"/>
          </a:xfrm>
        </p:spPr>
        <p:txBody>
          <a:bodyPr/>
          <a:lstStyle/>
          <a:p>
            <a:r>
              <a:rPr lang="en-US" smtClean="0"/>
              <a:t>Software developers can develop proprietary classes for sale or license. </a:t>
            </a:r>
          </a:p>
          <a:p>
            <a:r>
              <a:rPr lang="en-US" smtClean="0"/>
              <a:t>Users then can derive new classes from these library classes rapidly and without accessing the proprietary source code. </a:t>
            </a:r>
          </a:p>
          <a:p>
            <a:r>
              <a:rPr lang="en-US" smtClean="0">
                <a:solidFill>
                  <a:srgbClr val="C00000"/>
                </a:solidFill>
              </a:rPr>
              <a:t>The software developers need to supply the headers along with the object code</a:t>
            </a:r>
          </a:p>
          <a:p>
            <a:r>
              <a:rPr lang="en-US" smtClean="0"/>
              <a:t>The availability of substantial and useful class libraries delivers the maximum benefits of software reuse through inheritance.</a:t>
            </a:r>
          </a:p>
        </p:txBody>
      </p:sp>
      <p:sp>
        <p:nvSpPr>
          <p:cNvPr id="14643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1" descr="cpphtp9_11_Page_5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1" descr="cpphtp9_11_Page_5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11.2  Base Classes and Derived Classes (cont.)</a:t>
            </a:r>
            <a:endParaRPr lang="en-US" dirty="0" smtClean="0"/>
          </a:p>
        </p:txBody>
      </p:sp>
      <p:sp>
        <p:nvSpPr>
          <p:cNvPr id="20483" name="Text Placeholder 2"/>
          <p:cNvSpPr>
            <a:spLocks noGrp="1"/>
          </p:cNvSpPr>
          <p:nvPr>
            <p:ph type="body" idx="1"/>
          </p:nvPr>
        </p:nvSpPr>
        <p:spPr/>
        <p:txBody>
          <a:bodyPr/>
          <a:lstStyle/>
          <a:p>
            <a:r>
              <a:rPr lang="en-US" smtClean="0"/>
              <a:t>With single inheritance, a class is derived from one base class.</a:t>
            </a:r>
          </a:p>
          <a:p>
            <a:r>
              <a:rPr lang="en-US" smtClean="0">
                <a:solidFill>
                  <a:srgbClr val="C00000"/>
                </a:solidFill>
              </a:rPr>
              <a:t>With multiple inheritance, a derived class inherits simultaneously from two or more (possibly unrelated) base classes.</a:t>
            </a:r>
          </a:p>
          <a:p>
            <a:pPr lvl="1"/>
            <a:r>
              <a:rPr lang="en-US" smtClean="0">
                <a:solidFill>
                  <a:srgbClr val="008000"/>
                </a:solidFill>
              </a:rPr>
              <a:t>We discuss multiple inheritance in Chapter 23, Other Topics.</a:t>
            </a:r>
          </a:p>
        </p:txBody>
      </p:sp>
      <p:sp>
        <p:nvSpPr>
          <p:cNvPr id="1434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11.2  Base Classes and Derived Classes (cont.)</a:t>
            </a:r>
            <a:endParaRPr lang="en-US" dirty="0" smtClean="0"/>
          </a:p>
        </p:txBody>
      </p:sp>
      <p:sp>
        <p:nvSpPr>
          <p:cNvPr id="21507" name="Text Placeholder 2"/>
          <p:cNvSpPr>
            <a:spLocks noGrp="1"/>
          </p:cNvSpPr>
          <p:nvPr>
            <p:ph type="body" idx="1"/>
          </p:nvPr>
        </p:nvSpPr>
        <p:spPr>
          <a:xfrm>
            <a:off x="457200" y="1481138"/>
            <a:ext cx="8229600" cy="4767262"/>
          </a:xfrm>
        </p:spPr>
        <p:txBody>
          <a:bodyPr>
            <a:normAutofit fontScale="92500" lnSpcReduction="20000"/>
          </a:bodyPr>
          <a:lstStyle/>
          <a:p>
            <a:pPr>
              <a:lnSpc>
                <a:spcPct val="120000"/>
              </a:lnSpc>
            </a:pPr>
            <a:r>
              <a:rPr lang="en-US" sz="2400" smtClean="0"/>
              <a:t>Each </a:t>
            </a:r>
            <a:r>
              <a:rPr lang="en-US" sz="2400" smtClean="0">
                <a:solidFill>
                  <a:srgbClr val="FF0000"/>
                </a:solidFill>
              </a:rPr>
              <a:t>arrow</a:t>
            </a:r>
            <a:r>
              <a:rPr lang="en-US" sz="2400" smtClean="0"/>
              <a:t> in the hierarchy (Fig. 11.2) represents an </a:t>
            </a:r>
            <a:r>
              <a:rPr lang="en-US" sz="2400" smtClean="0">
                <a:solidFill>
                  <a:srgbClr val="FF0000"/>
                </a:solidFill>
              </a:rPr>
              <a:t>is-a relationship</a:t>
            </a:r>
            <a:r>
              <a:rPr lang="en-US" sz="2400" smtClean="0"/>
              <a:t>.</a:t>
            </a:r>
          </a:p>
          <a:p>
            <a:pPr lvl="1">
              <a:lnSpc>
                <a:spcPct val="120000"/>
              </a:lnSpc>
            </a:pPr>
            <a:r>
              <a:rPr lang="en-US" sz="2000" smtClean="0"/>
              <a:t>As we follow the arrows in this class hierarchy, we can state “an Employee is a CommunityMember” and “a Teacher is a Faculty member.” </a:t>
            </a:r>
          </a:p>
          <a:p>
            <a:pPr lvl="1">
              <a:lnSpc>
                <a:spcPct val="120000"/>
              </a:lnSpc>
            </a:pPr>
            <a:r>
              <a:rPr lang="en-US" sz="2000" smtClean="0"/>
              <a:t>CommunityMember is the direct base class of Employee, Student and Alumnus.</a:t>
            </a:r>
          </a:p>
          <a:p>
            <a:pPr lvl="1">
              <a:lnSpc>
                <a:spcPct val="120000"/>
              </a:lnSpc>
            </a:pPr>
            <a:r>
              <a:rPr lang="en-US" sz="2000" smtClean="0"/>
              <a:t>CommunityMember is an indirect base class of all the other classes in the diagram.</a:t>
            </a:r>
          </a:p>
          <a:p>
            <a:pPr>
              <a:lnSpc>
                <a:spcPct val="120000"/>
              </a:lnSpc>
            </a:pPr>
            <a:r>
              <a:rPr lang="en-US" sz="2400" smtClean="0"/>
              <a:t>Starting from the bottom of the diagram, you can follow the arrows and apply the is-a relationship to the topmost base class.</a:t>
            </a:r>
          </a:p>
          <a:p>
            <a:pPr lvl="1">
              <a:lnSpc>
                <a:spcPct val="120000"/>
              </a:lnSpc>
            </a:pPr>
            <a:r>
              <a:rPr lang="en-US" sz="2000" smtClean="0"/>
              <a:t>An AdministratorTeacher is an Administrator, is a Faculty member, is an Employee and is a CommunityMember. </a:t>
            </a:r>
          </a:p>
        </p:txBody>
      </p:sp>
      <p:sp>
        <p:nvSpPr>
          <p:cNvPr id="2560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11.2  Base Classes and Derived Classes (cont.)</a:t>
            </a:r>
            <a:endParaRPr lang="en-US" dirty="0" smtClean="0"/>
          </a:p>
        </p:txBody>
      </p:sp>
      <p:sp>
        <p:nvSpPr>
          <p:cNvPr id="24579" name="Text Placeholder 2"/>
          <p:cNvSpPr>
            <a:spLocks noGrp="1"/>
          </p:cNvSpPr>
          <p:nvPr>
            <p:ph type="body" idx="1"/>
          </p:nvPr>
        </p:nvSpPr>
        <p:spPr/>
        <p:txBody>
          <a:bodyPr>
            <a:normAutofit fontScale="85000" lnSpcReduction="10000"/>
          </a:bodyPr>
          <a:lstStyle/>
          <a:p>
            <a:r>
              <a:rPr lang="en-US" smtClean="0">
                <a:solidFill>
                  <a:srgbClr val="0000FF"/>
                </a:solidFill>
              </a:rPr>
              <a:t>Shape Class Hierarchy</a:t>
            </a:r>
          </a:p>
          <a:p>
            <a:r>
              <a:rPr lang="en-US" smtClean="0"/>
              <a:t>Consider the Shape inheritance hierarchy in Fig. 11.3.</a:t>
            </a:r>
          </a:p>
          <a:p>
            <a:r>
              <a:rPr lang="en-US" smtClean="0"/>
              <a:t>Begins with base class Shape.</a:t>
            </a:r>
          </a:p>
          <a:p>
            <a:r>
              <a:rPr lang="en-US" smtClean="0"/>
              <a:t>Classes TwoDimensionalShape and ThreeDimensionalShape derive from base class Shape—Shapes are either TwoDimensionalShapes or Three-DimensionalShapes.</a:t>
            </a:r>
          </a:p>
          <a:p>
            <a:r>
              <a:rPr lang="en-US" smtClean="0"/>
              <a:t>The third level of this hierarchy contains some more specific types of TwoDimensionalShapes and ThreeDimensionalShapes.</a:t>
            </a:r>
          </a:p>
          <a:p>
            <a:r>
              <a:rPr lang="en-US" smtClean="0"/>
              <a:t>As in Fig. 11.2, we can follow the arrows from the bottom of the diagram to the topmost base class in this class hierarchy to identify several is-a relationships.</a:t>
            </a:r>
            <a:endParaRPr lang="en-US" dirty="0" smtClean="0"/>
          </a:p>
        </p:txBody>
      </p:sp>
      <p:sp>
        <p:nvSpPr>
          <p:cNvPr id="2662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descr="cpphtp9_11_Page_06"/>
          <p:cNvPicPr>
            <a:picLocks noGrp="1" noChangeAspect="1"/>
          </p:cNvPicPr>
          <p:nvPr isPhoto="1"/>
        </p:nvPicPr>
        <p:blipFill rotWithShape="1">
          <a:blip r:embed="rId2">
            <a:extLst>
              <a:ext uri="{28A0092B-C50C-407E-A947-70E740481C1C}">
                <a14:useLocalDpi xmlns:a14="http://schemas.microsoft.com/office/drawing/2010/main" val="0"/>
              </a:ext>
            </a:extLst>
          </a:blip>
          <a:srcRect l="13333" r="13333" b="48613"/>
          <a:stretch/>
        </p:blipFill>
        <p:spPr bwMode="auto">
          <a:xfrm>
            <a:off x="457200" y="762000"/>
            <a:ext cx="806015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11.3  Relationship between Base and Derived Classes</a:t>
            </a:r>
            <a:endParaRPr lang="en-US" sz="2800" dirty="0" smtClean="0"/>
          </a:p>
        </p:txBody>
      </p:sp>
      <p:sp>
        <p:nvSpPr>
          <p:cNvPr id="24579" name="Text Placeholder 2"/>
          <p:cNvSpPr>
            <a:spLocks noGrp="1"/>
          </p:cNvSpPr>
          <p:nvPr>
            <p:ph type="body" idx="1"/>
          </p:nvPr>
        </p:nvSpPr>
        <p:spPr/>
        <p:txBody>
          <a:bodyPr/>
          <a:lstStyle/>
          <a:p>
            <a:r>
              <a:rPr lang="en-US" smtClean="0"/>
              <a:t>In this section, we use an inheritance hierarchy containing types of employees in a company’s payroll application to discuss the relationship between a base class and a derived class.</a:t>
            </a:r>
          </a:p>
          <a:p>
            <a:r>
              <a:rPr lang="en-US" smtClean="0">
                <a:solidFill>
                  <a:srgbClr val="FF0000"/>
                </a:solidFill>
              </a:rPr>
              <a:t>Commission employees </a:t>
            </a:r>
            <a:r>
              <a:rPr lang="en-US" smtClean="0"/>
              <a:t>(who will be represented as objects of a base class) are paid a percentage of their sales, while </a:t>
            </a:r>
            <a:r>
              <a:rPr lang="en-US" smtClean="0">
                <a:solidFill>
                  <a:srgbClr val="FF0000"/>
                </a:solidFill>
              </a:rPr>
              <a:t>base-salaried commission </a:t>
            </a:r>
            <a:r>
              <a:rPr lang="en-US" smtClean="0"/>
              <a:t>employees (who will be represented as objects of a derived class) receive a base salary plus a percentage of their sales.</a:t>
            </a:r>
          </a:p>
        </p:txBody>
      </p:sp>
      <p:sp>
        <p:nvSpPr>
          <p:cNvPr id="3072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7319"/>
            <a:ext cx="7924800" cy="1143000"/>
          </a:xfrm>
        </p:spPr>
        <p:txBody>
          <a:bodyPr>
            <a:normAutofit/>
          </a:bodyPr>
          <a:lstStyle/>
          <a:p>
            <a:r>
              <a:rPr lang="en-US" sz="2600" smtClean="0"/>
              <a:t>11.3.1 Creating and Using a CommissionEmployee Class</a:t>
            </a:r>
            <a:endParaRPr lang="en-US" sz="2600" dirty="0" smtClean="0"/>
          </a:p>
        </p:txBody>
      </p:sp>
      <p:sp>
        <p:nvSpPr>
          <p:cNvPr id="25603" name="Text Placeholder 2"/>
          <p:cNvSpPr>
            <a:spLocks noGrp="1"/>
          </p:cNvSpPr>
          <p:nvPr>
            <p:ph type="body" idx="1"/>
          </p:nvPr>
        </p:nvSpPr>
        <p:spPr/>
        <p:txBody>
          <a:bodyPr>
            <a:normAutofit fontScale="92500" lnSpcReduction="10000"/>
          </a:bodyPr>
          <a:lstStyle/>
          <a:p>
            <a:r>
              <a:rPr lang="en-US" smtClean="0"/>
              <a:t>CommissionEmployee’s class definition (Figs. 11.4–11.5).</a:t>
            </a:r>
          </a:p>
          <a:p>
            <a:r>
              <a:rPr lang="en-US" smtClean="0"/>
              <a:t>CommissionEmployee’s </a:t>
            </a:r>
            <a:r>
              <a:rPr lang="en-US" smtClean="0">
                <a:solidFill>
                  <a:srgbClr val="0000FF"/>
                </a:solidFill>
              </a:rPr>
              <a:t>public services </a:t>
            </a:r>
            <a:r>
              <a:rPr lang="en-US" smtClean="0"/>
              <a:t>include a constructor and member functions earnings and print.</a:t>
            </a:r>
          </a:p>
          <a:p>
            <a:r>
              <a:rPr lang="en-US" smtClean="0"/>
              <a:t>Also includes public get and set functions that manipulate the class’s data members firstName, lastName, socialSecurityNumber, grossSales and commissionRate.</a:t>
            </a:r>
          </a:p>
          <a:p>
            <a:pPr lvl="1"/>
            <a:r>
              <a:rPr lang="en-US" smtClean="0"/>
              <a:t>These data members are private, so objects of other classes cannot directly access this data.</a:t>
            </a:r>
          </a:p>
          <a:p>
            <a:pPr lvl="1"/>
            <a:r>
              <a:rPr lang="en-US" smtClean="0">
                <a:solidFill>
                  <a:srgbClr val="008000"/>
                </a:solidFill>
              </a:rPr>
              <a:t>Declaring data members as private and providing non-private get and set functions to manipulate and validate the data members helps enforce good software engineering.</a:t>
            </a:r>
          </a:p>
        </p:txBody>
      </p:sp>
      <p:sp>
        <p:nvSpPr>
          <p:cNvPr id="3174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cpphtp9_11_Page_0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descr="cpphtp9_11_Page_0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descr="cpphtp9_11_Page_0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cpphtp9_11_Page_0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descr="cpphtp9_11_Page_1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descr="cpphtp9_11_Page_1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descr="cpphtp9_11_Page_1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descr="cpphtp9_11_Page_1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00" smtClean="0"/>
              <a:t>11.3.1 Creating and Using a CommissionEmployee Class</a:t>
            </a:r>
            <a:endParaRPr lang="en-US" sz="2600" dirty="0" smtClean="0"/>
          </a:p>
        </p:txBody>
      </p:sp>
      <p:sp>
        <p:nvSpPr>
          <p:cNvPr id="38915" name="Text Placeholder 2"/>
          <p:cNvSpPr>
            <a:spLocks noGrp="1"/>
          </p:cNvSpPr>
          <p:nvPr>
            <p:ph type="body" idx="1"/>
          </p:nvPr>
        </p:nvSpPr>
        <p:spPr/>
        <p:txBody>
          <a:bodyPr/>
          <a:lstStyle/>
          <a:p>
            <a:r>
              <a:rPr lang="en-US" smtClean="0">
                <a:solidFill>
                  <a:srgbClr val="0000FF"/>
                </a:solidFill>
              </a:rPr>
              <a:t>CommissionEmployee Constructor</a:t>
            </a:r>
          </a:p>
          <a:p>
            <a:r>
              <a:rPr lang="en-US" smtClean="0"/>
              <a:t>The CommissionEmployee constructor definition purposely does not use member-initializer syntax in the first several examples of this section, so that we can demonstrate how </a:t>
            </a:r>
            <a:r>
              <a:rPr lang="en-US" smtClean="0">
                <a:solidFill>
                  <a:srgbClr val="FF0000"/>
                </a:solidFill>
              </a:rPr>
              <a:t>private</a:t>
            </a:r>
            <a:r>
              <a:rPr lang="en-US" smtClean="0"/>
              <a:t> and </a:t>
            </a:r>
            <a:r>
              <a:rPr lang="en-US" smtClean="0">
                <a:solidFill>
                  <a:srgbClr val="FF0000"/>
                </a:solidFill>
              </a:rPr>
              <a:t>protected</a:t>
            </a:r>
            <a:r>
              <a:rPr lang="en-US" smtClean="0"/>
              <a:t> specifiers affect member access in derived classes.</a:t>
            </a:r>
          </a:p>
          <a:p>
            <a:pPr lvl="1"/>
            <a:r>
              <a:rPr lang="en-US" smtClean="0"/>
              <a:t>Later in this section, we’ll return to using member-initializer lists in the constructors.</a:t>
            </a:r>
            <a:endParaRPr lang="en-US" dirty="0" smtClean="0"/>
          </a:p>
        </p:txBody>
      </p:sp>
      <p:sp>
        <p:nvSpPr>
          <p:cNvPr id="3994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00" smtClean="0"/>
              <a:t>11.3.1 Creating and Using a CommissionEmployee Class</a:t>
            </a:r>
            <a:endParaRPr lang="en-US" sz="2600" dirty="0" smtClean="0"/>
          </a:p>
        </p:txBody>
      </p:sp>
      <p:sp>
        <p:nvSpPr>
          <p:cNvPr id="38915" name="Text Placeholder 2"/>
          <p:cNvSpPr>
            <a:spLocks noGrp="1"/>
          </p:cNvSpPr>
          <p:nvPr>
            <p:ph type="body" idx="1"/>
          </p:nvPr>
        </p:nvSpPr>
        <p:spPr/>
        <p:txBody>
          <a:bodyPr/>
          <a:lstStyle/>
          <a:p>
            <a:r>
              <a:rPr lang="en-US" smtClean="0"/>
              <a:t>CommissionEmployee Member Functions </a:t>
            </a:r>
            <a:r>
              <a:rPr lang="en-US" smtClean="0">
                <a:solidFill>
                  <a:srgbClr val="0000FF"/>
                </a:solidFill>
              </a:rPr>
              <a:t>earnings</a:t>
            </a:r>
            <a:r>
              <a:rPr lang="en-US" smtClean="0"/>
              <a:t> and </a:t>
            </a:r>
            <a:r>
              <a:rPr lang="en-US" smtClean="0">
                <a:solidFill>
                  <a:srgbClr val="0000FF"/>
                </a:solidFill>
              </a:rPr>
              <a:t>print</a:t>
            </a:r>
          </a:p>
          <a:p>
            <a:pPr lvl="1"/>
            <a:r>
              <a:rPr lang="en-US" sz="2800" smtClean="0"/>
              <a:t>Member function </a:t>
            </a:r>
            <a:r>
              <a:rPr lang="en-US" sz="2800" smtClean="0">
                <a:solidFill>
                  <a:srgbClr val="FF0000"/>
                </a:solidFill>
              </a:rPr>
              <a:t>earnings</a:t>
            </a:r>
            <a:r>
              <a:rPr lang="en-US" sz="2800" smtClean="0"/>
              <a:t> calculates a CommissionEmployee’s earnings.</a:t>
            </a:r>
          </a:p>
          <a:p>
            <a:pPr lvl="1"/>
            <a:r>
              <a:rPr lang="en-US" sz="2800" smtClean="0"/>
              <a:t>Member function </a:t>
            </a:r>
            <a:r>
              <a:rPr lang="en-US" sz="2800" smtClean="0">
                <a:solidFill>
                  <a:srgbClr val="FF0000"/>
                </a:solidFill>
              </a:rPr>
              <a:t>print</a:t>
            </a:r>
            <a:r>
              <a:rPr lang="en-US" sz="2800" smtClean="0"/>
              <a:t> displays the values of a CommissionEmployee object’s data members.</a:t>
            </a:r>
          </a:p>
          <a:p>
            <a:r>
              <a:rPr lang="en-US" smtClean="0"/>
              <a:t>Testing Class CommissionEmployee</a:t>
            </a:r>
          </a:p>
          <a:p>
            <a:r>
              <a:rPr lang="en-US" smtClean="0"/>
              <a:t>Figure 11.6 tests class CommissionEmployee.</a:t>
            </a:r>
          </a:p>
          <a:p>
            <a:endParaRPr lang="en-US" dirty="0" smtClean="0"/>
          </a:p>
        </p:txBody>
      </p:sp>
      <p:sp>
        <p:nvSpPr>
          <p:cNvPr id="3994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cpphtp9_11_Page_1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cpphtp9_11_Page_1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cpphtp9_11_Page_1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11.3.2 	Creating a BasePlusCommissionEmployee Class </a:t>
            </a:r>
            <a:br>
              <a:rPr lang="en-US" sz="2400" smtClean="0"/>
            </a:br>
            <a:r>
              <a:rPr lang="en-US" sz="2400"/>
              <a:t>	</a:t>
            </a:r>
            <a:r>
              <a:rPr lang="en-US" sz="2400" smtClean="0">
                <a:solidFill>
                  <a:srgbClr val="FF0000"/>
                </a:solidFill>
              </a:rPr>
              <a:t>Without Using Inheritance</a:t>
            </a:r>
            <a:endParaRPr lang="en-US" sz="2400" dirty="0" smtClean="0">
              <a:solidFill>
                <a:srgbClr val="FF0000"/>
              </a:solidFill>
            </a:endParaRPr>
          </a:p>
        </p:txBody>
      </p:sp>
      <p:sp>
        <p:nvSpPr>
          <p:cNvPr id="38915" name="Text Placeholder 2"/>
          <p:cNvSpPr>
            <a:spLocks noGrp="1"/>
          </p:cNvSpPr>
          <p:nvPr>
            <p:ph type="body" idx="1"/>
          </p:nvPr>
        </p:nvSpPr>
        <p:spPr/>
        <p:txBody>
          <a:bodyPr/>
          <a:lstStyle/>
          <a:p>
            <a:r>
              <a:rPr lang="en-US" smtClean="0"/>
              <a:t>We now discuss the second part of our introduction to inheritance.</a:t>
            </a:r>
          </a:p>
          <a:p>
            <a:r>
              <a:rPr lang="en-US" smtClean="0"/>
              <a:t> </a:t>
            </a:r>
            <a:r>
              <a:rPr lang="en-US" smtClean="0">
                <a:solidFill>
                  <a:srgbClr val="C00000"/>
                </a:solidFill>
              </a:rPr>
              <a:t>We do this by creating and testing (a completely new and independent) class BasePlusCommissionEmployee </a:t>
            </a:r>
            <a:r>
              <a:rPr lang="en-US" smtClean="0"/>
              <a:t>(Figs. 11.7–11.8), which contains a first name, last name, social security number, gross sales amount, commission rate and base salary.</a:t>
            </a:r>
          </a:p>
        </p:txBody>
      </p:sp>
      <p:sp>
        <p:nvSpPr>
          <p:cNvPr id="4403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cpphtp9_11_Page_0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descr="cpphtp9_11_Page_1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descr="cpphtp9_11_Page_1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descr="cpphtp9_11_Page_1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descr="cpphtp9_11_Page_2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cpphtp9_11_Page_2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descr="cpphtp9_11_Page_2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descr="cpphtp9_11_Page_2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 descr="cpphtp9_11_Page_2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11.3.2 	Creating a BasePlusCommissionEmployee Class </a:t>
            </a:r>
            <a:br>
              <a:rPr lang="en-US" sz="2400" smtClean="0"/>
            </a:br>
            <a:r>
              <a:rPr lang="en-US" sz="2400" smtClean="0"/>
              <a:t>	</a:t>
            </a:r>
            <a:r>
              <a:rPr lang="en-US" sz="2400" smtClean="0">
                <a:solidFill>
                  <a:srgbClr val="FF0000"/>
                </a:solidFill>
              </a:rPr>
              <a:t>Without Using Inheritance</a:t>
            </a:r>
            <a:endParaRPr lang="en-US" sz="2400" dirty="0" smtClean="0">
              <a:solidFill>
                <a:srgbClr val="FF0000"/>
              </a:solidFill>
            </a:endParaRPr>
          </a:p>
        </p:txBody>
      </p:sp>
      <p:sp>
        <p:nvSpPr>
          <p:cNvPr id="54275" name="Text Placeholder 2"/>
          <p:cNvSpPr>
            <a:spLocks noGrp="1"/>
          </p:cNvSpPr>
          <p:nvPr>
            <p:ph type="body" idx="1"/>
          </p:nvPr>
        </p:nvSpPr>
        <p:spPr/>
        <p:txBody>
          <a:bodyPr/>
          <a:lstStyle/>
          <a:p>
            <a:r>
              <a:rPr lang="en-US" smtClean="0"/>
              <a:t>Defining Class BasePlusCommissionEmployee</a:t>
            </a:r>
          </a:p>
          <a:p>
            <a:r>
              <a:rPr lang="en-US" smtClean="0"/>
              <a:t>The BasePlusCommissionEmployee header (Fig. 11.7) specifies class BasePlusCommissionEmployee’s public services, which include the BasePlusCommissionEmployee constructor and member functions earnings and print.</a:t>
            </a:r>
          </a:p>
          <a:p>
            <a:r>
              <a:rPr lang="en-US" smtClean="0"/>
              <a:t>Lines 15–31 declare public get and set functions for the class’s private data members firstName, lastName, socialSecurityNumber, grossSales, commissionRate and baseSalary.</a:t>
            </a:r>
            <a:endParaRPr lang="en-US" dirty="0" smtClean="0"/>
          </a:p>
        </p:txBody>
      </p:sp>
      <p:sp>
        <p:nvSpPr>
          <p:cNvPr id="5222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ext Placeholder 2"/>
          <p:cNvSpPr>
            <a:spLocks noGrp="1"/>
          </p:cNvSpPr>
          <p:nvPr>
            <p:ph type="body" idx="1"/>
          </p:nvPr>
        </p:nvSpPr>
        <p:spPr/>
        <p:txBody>
          <a:bodyPr/>
          <a:lstStyle/>
          <a:p>
            <a:r>
              <a:rPr lang="en-US" smtClean="0"/>
              <a:t>Note the similarity between this class and class Commission-Employee (Figs. 11.4–11.5)—</a:t>
            </a:r>
            <a:r>
              <a:rPr lang="en-US" smtClean="0">
                <a:solidFill>
                  <a:srgbClr val="008000"/>
                </a:solidFill>
              </a:rPr>
              <a:t>in this example, we won’t yet exploit that similarity</a:t>
            </a:r>
            <a:r>
              <a:rPr lang="en-US" smtClean="0"/>
              <a:t>.</a:t>
            </a:r>
          </a:p>
          <a:p>
            <a:r>
              <a:rPr lang="en-US" smtClean="0"/>
              <a:t>Class BasePlusCommissionEmployee’s earnings member function computes the earnings of a base-salaried commission employee.</a:t>
            </a:r>
          </a:p>
          <a:p>
            <a:r>
              <a:rPr lang="en-US" smtClean="0"/>
              <a:t>Testing Class BasePlusCommissionEmployee</a:t>
            </a:r>
          </a:p>
          <a:p>
            <a:r>
              <a:rPr lang="en-US" smtClean="0"/>
              <a:t>Figure 11.9 tests class BasePlusCommissionEmployee.</a:t>
            </a:r>
            <a:endParaRPr lang="en-US" dirty="0" smtClean="0"/>
          </a:p>
        </p:txBody>
      </p:sp>
      <p:sp>
        <p:nvSpPr>
          <p:cNvPr id="52228" name="Footer Placeholder 3"/>
          <p:cNvSpPr>
            <a:spLocks noGrp="1"/>
          </p:cNvSpPr>
          <p:nvPr>
            <p:ph type="ftr" sz="quarter" idx="11"/>
          </p:nvPr>
        </p:nvSpPr>
        <p:spPr/>
        <p:txBody>
          <a:bodyPr/>
          <a:lstStyle/>
          <a:p>
            <a:r>
              <a:rPr lang="en-US" smtClean="0"/>
              <a:t>©1992-2014 by Pearson Education, Inc. All Rights Reserved.</a:t>
            </a:r>
            <a:endParaRPr lang="en-US"/>
          </a:p>
        </p:txBody>
      </p:sp>
      <p:sp>
        <p:nvSpPr>
          <p:cNvPr id="9" name="Title 1"/>
          <p:cNvSpPr>
            <a:spLocks noGrp="1"/>
          </p:cNvSpPr>
          <p:nvPr>
            <p:ph type="title"/>
          </p:nvPr>
        </p:nvSpPr>
        <p:spPr/>
        <p:txBody>
          <a:bodyPr>
            <a:normAutofit/>
          </a:bodyPr>
          <a:lstStyle/>
          <a:p>
            <a:r>
              <a:rPr lang="en-US" sz="2400" smtClean="0"/>
              <a:t>11.3.2 	Creating a BasePlusCommissionEmployee Class </a:t>
            </a:r>
            <a:br>
              <a:rPr lang="en-US" sz="2400" smtClean="0"/>
            </a:br>
            <a:r>
              <a:rPr lang="en-US" sz="2400" smtClean="0"/>
              <a:t>	</a:t>
            </a:r>
            <a:r>
              <a:rPr lang="en-US" sz="2400" smtClean="0">
                <a:solidFill>
                  <a:srgbClr val="FF0000"/>
                </a:solidFill>
              </a:rPr>
              <a:t>Without Using Inheritance</a:t>
            </a:r>
            <a:endParaRPr lang="en-US" sz="2400" dirty="0" smtClean="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11.1  Introduction</a:t>
            </a:r>
            <a:endParaRPr lang="en-US" dirty="0" smtClean="0"/>
          </a:p>
        </p:txBody>
      </p:sp>
      <p:sp>
        <p:nvSpPr>
          <p:cNvPr id="13315" name="Text Placeholder 2"/>
          <p:cNvSpPr>
            <a:spLocks noGrp="1"/>
          </p:cNvSpPr>
          <p:nvPr>
            <p:ph type="body" idx="1"/>
          </p:nvPr>
        </p:nvSpPr>
        <p:spPr/>
        <p:txBody>
          <a:bodyPr>
            <a:normAutofit fontScale="77500" lnSpcReduction="20000"/>
          </a:bodyPr>
          <a:lstStyle/>
          <a:p>
            <a:r>
              <a:rPr lang="en-US" smtClean="0">
                <a:solidFill>
                  <a:srgbClr val="FF0000"/>
                </a:solidFill>
              </a:rPr>
              <a:t>Inheritance is a form of software </a:t>
            </a:r>
            <a:r>
              <a:rPr lang="en-US" smtClean="0">
                <a:solidFill>
                  <a:srgbClr val="0000FF"/>
                </a:solidFill>
              </a:rPr>
              <a:t>reuse</a:t>
            </a:r>
            <a:r>
              <a:rPr lang="en-US" smtClean="0">
                <a:solidFill>
                  <a:srgbClr val="FF0000"/>
                </a:solidFill>
              </a:rPr>
              <a:t> in which you create a class that absorbs an existing class’s </a:t>
            </a:r>
            <a:r>
              <a:rPr lang="en-US" smtClean="0">
                <a:solidFill>
                  <a:srgbClr val="0000FF"/>
                </a:solidFill>
              </a:rPr>
              <a:t>data</a:t>
            </a:r>
            <a:r>
              <a:rPr lang="en-US" smtClean="0">
                <a:solidFill>
                  <a:srgbClr val="FF0000"/>
                </a:solidFill>
              </a:rPr>
              <a:t> and </a:t>
            </a:r>
            <a:r>
              <a:rPr lang="en-US" smtClean="0">
                <a:solidFill>
                  <a:srgbClr val="0000FF"/>
                </a:solidFill>
              </a:rPr>
              <a:t>behaviors</a:t>
            </a:r>
            <a:r>
              <a:rPr lang="en-US" smtClean="0">
                <a:solidFill>
                  <a:srgbClr val="FF0000"/>
                </a:solidFill>
              </a:rPr>
              <a:t> and enhances them with new capabilities.</a:t>
            </a:r>
          </a:p>
          <a:p>
            <a:pPr>
              <a:lnSpc>
                <a:spcPct val="120000"/>
              </a:lnSpc>
            </a:pPr>
            <a:r>
              <a:rPr lang="en-US" smtClean="0"/>
              <a:t>You can designate that the new class should inherit the members of an existing class.</a:t>
            </a:r>
          </a:p>
          <a:p>
            <a:r>
              <a:rPr lang="en-US" smtClean="0"/>
              <a:t>This existing class is called the </a:t>
            </a:r>
            <a:r>
              <a:rPr lang="en-US" smtClean="0">
                <a:solidFill>
                  <a:srgbClr val="FF0000"/>
                </a:solidFill>
              </a:rPr>
              <a:t>base class </a:t>
            </a:r>
            <a:r>
              <a:rPr lang="en-US" smtClean="0"/>
              <a:t>(aka super class), and the new class is referred to as the </a:t>
            </a:r>
            <a:r>
              <a:rPr lang="en-US" smtClean="0">
                <a:solidFill>
                  <a:srgbClr val="FF0000"/>
                </a:solidFill>
              </a:rPr>
              <a:t>derived class</a:t>
            </a:r>
            <a:r>
              <a:rPr lang="en-US"/>
              <a:t> </a:t>
            </a:r>
            <a:r>
              <a:rPr lang="en-US" smtClean="0"/>
              <a:t>(aka sub class).</a:t>
            </a:r>
          </a:p>
          <a:p>
            <a:r>
              <a:rPr lang="en-US" smtClean="0">
                <a:solidFill>
                  <a:srgbClr val="0000FF"/>
                </a:solidFill>
              </a:rPr>
              <a:t>A derived class represents a </a:t>
            </a:r>
            <a:r>
              <a:rPr lang="en-US" u="sng" smtClean="0">
                <a:solidFill>
                  <a:srgbClr val="0000FF"/>
                </a:solidFill>
              </a:rPr>
              <a:t>more specialized </a:t>
            </a:r>
            <a:r>
              <a:rPr lang="en-US" smtClean="0">
                <a:solidFill>
                  <a:srgbClr val="0000FF"/>
                </a:solidFill>
              </a:rPr>
              <a:t>group of objects</a:t>
            </a:r>
            <a:r>
              <a:rPr lang="en-US" smtClean="0"/>
              <a:t>.</a:t>
            </a:r>
          </a:p>
          <a:p>
            <a:r>
              <a:rPr lang="en-US" smtClean="0">
                <a:solidFill>
                  <a:srgbClr val="008000"/>
                </a:solidFill>
              </a:rPr>
              <a:t>C++ offers </a:t>
            </a:r>
            <a:r>
              <a:rPr lang="en-US" smtClean="0">
                <a:solidFill>
                  <a:srgbClr val="C00000"/>
                </a:solidFill>
              </a:rPr>
              <a:t>public</a:t>
            </a:r>
            <a:r>
              <a:rPr lang="en-US" smtClean="0">
                <a:solidFill>
                  <a:srgbClr val="008000"/>
                </a:solidFill>
              </a:rPr>
              <a:t>, </a:t>
            </a:r>
            <a:r>
              <a:rPr lang="en-US" smtClean="0">
                <a:solidFill>
                  <a:srgbClr val="C00000"/>
                </a:solidFill>
              </a:rPr>
              <a:t>protected</a:t>
            </a:r>
            <a:r>
              <a:rPr lang="en-US" smtClean="0">
                <a:solidFill>
                  <a:srgbClr val="008000"/>
                </a:solidFill>
              </a:rPr>
              <a:t> and </a:t>
            </a:r>
            <a:r>
              <a:rPr lang="en-US" smtClean="0">
                <a:solidFill>
                  <a:srgbClr val="C00000"/>
                </a:solidFill>
              </a:rPr>
              <a:t>private</a:t>
            </a:r>
            <a:r>
              <a:rPr lang="en-US" smtClean="0">
                <a:solidFill>
                  <a:srgbClr val="008000"/>
                </a:solidFill>
              </a:rPr>
              <a:t> inheritance.</a:t>
            </a:r>
          </a:p>
          <a:p>
            <a:r>
              <a:rPr lang="en-US" smtClean="0">
                <a:solidFill>
                  <a:srgbClr val="008000"/>
                </a:solidFill>
              </a:rPr>
              <a:t>With public inheritance, every object of a derived class is also an object of that derived class’s base class</a:t>
            </a:r>
            <a:r>
              <a:rPr lang="en-US">
                <a:solidFill>
                  <a:srgbClr val="008000"/>
                </a:solidFill>
              </a:rPr>
              <a:t> </a:t>
            </a:r>
            <a:r>
              <a:rPr lang="en-US" smtClean="0">
                <a:solidFill>
                  <a:srgbClr val="008000"/>
                </a:solidFill>
              </a:rPr>
              <a:t>(</a:t>
            </a:r>
            <a:r>
              <a:rPr lang="en-US" smtClean="0">
                <a:solidFill>
                  <a:srgbClr val="0000FF"/>
                </a:solidFill>
              </a:rPr>
              <a:t>“is-a”</a:t>
            </a:r>
            <a:r>
              <a:rPr lang="en-US" smtClean="0">
                <a:solidFill>
                  <a:srgbClr val="008000"/>
                </a:solidFill>
              </a:rPr>
              <a:t> relationship).</a:t>
            </a:r>
          </a:p>
          <a:p>
            <a:r>
              <a:rPr lang="en-US" smtClean="0"/>
              <a:t>However, base-class objects are not objects of their derived classes.</a:t>
            </a:r>
          </a:p>
          <a:p>
            <a:endParaRPr lang="en-US" smtClean="0"/>
          </a:p>
        </p:txBody>
      </p:sp>
      <p:sp>
        <p:nvSpPr>
          <p:cNvPr id="1331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descr="cpphtp9_11_Page_2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6178" y="381000"/>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 descr="cpphtp9_11_Page_2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 descr="cpphtp9_11_Page_2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Placeholder 2"/>
          <p:cNvSpPr>
            <a:spLocks noGrp="1"/>
          </p:cNvSpPr>
          <p:nvPr>
            <p:ph type="body" idx="1"/>
          </p:nvPr>
        </p:nvSpPr>
        <p:spPr/>
        <p:txBody>
          <a:bodyPr>
            <a:normAutofit fontScale="85000" lnSpcReduction="10000"/>
          </a:bodyPr>
          <a:lstStyle/>
          <a:p>
            <a:pPr>
              <a:lnSpc>
                <a:spcPct val="110000"/>
              </a:lnSpc>
            </a:pPr>
            <a:r>
              <a:rPr lang="en-US" smtClean="0"/>
              <a:t>Exploring the Similarities Between Class BasePlusCommissionEmployee and Class CommissionEmployee</a:t>
            </a:r>
          </a:p>
          <a:p>
            <a:r>
              <a:rPr lang="en-US" smtClean="0">
                <a:solidFill>
                  <a:srgbClr val="FF0000"/>
                </a:solidFill>
              </a:rPr>
              <a:t>Most of the code for class BasePlusCommissionEmployee </a:t>
            </a:r>
            <a:r>
              <a:rPr lang="en-US" smtClean="0"/>
              <a:t>(Figs. 11.7–11.8</a:t>
            </a:r>
            <a:r>
              <a:rPr lang="en-US" smtClean="0">
                <a:solidFill>
                  <a:srgbClr val="FF0000"/>
                </a:solidFill>
              </a:rPr>
              <a:t>) is similar, if not identical</a:t>
            </a:r>
            <a:r>
              <a:rPr lang="en-US" smtClean="0"/>
              <a:t>, to the code for class CommissionEmployee (Figs. 11.4–11.5).</a:t>
            </a:r>
          </a:p>
          <a:p>
            <a:r>
              <a:rPr lang="en-US" smtClean="0"/>
              <a:t>In class BasePlusCommissionEmployee, private data members firstName and lastName and member functions setFirstName, getFirstName, setLastName and getLastName are identical to those of class CommissionEmployee.</a:t>
            </a:r>
          </a:p>
          <a:p>
            <a:r>
              <a:rPr lang="en-US" smtClean="0"/>
              <a:t>Both classes contain private data members socialSecurityNumber, commissionRate and grossSales, as well as get and set functions to manipulate these members.</a:t>
            </a:r>
            <a:endParaRPr lang="en-US" dirty="0" smtClean="0"/>
          </a:p>
        </p:txBody>
      </p:sp>
      <p:sp>
        <p:nvSpPr>
          <p:cNvPr id="56324" name="Footer Placeholder 3"/>
          <p:cNvSpPr>
            <a:spLocks noGrp="1"/>
          </p:cNvSpPr>
          <p:nvPr>
            <p:ph type="ftr" sz="quarter" idx="11"/>
          </p:nvPr>
        </p:nvSpPr>
        <p:spPr/>
        <p:txBody>
          <a:bodyPr/>
          <a:lstStyle/>
          <a:p>
            <a:r>
              <a:rPr lang="en-US" smtClean="0"/>
              <a:t>©1992-2014 by Pearson Education, Inc. All Rights Reserved.</a:t>
            </a:r>
            <a:endParaRPr lang="en-US"/>
          </a:p>
        </p:txBody>
      </p:sp>
      <p:sp>
        <p:nvSpPr>
          <p:cNvPr id="9" name="Title 1"/>
          <p:cNvSpPr>
            <a:spLocks noGrp="1"/>
          </p:cNvSpPr>
          <p:nvPr>
            <p:ph type="title"/>
          </p:nvPr>
        </p:nvSpPr>
        <p:spPr/>
        <p:txBody>
          <a:bodyPr>
            <a:normAutofit/>
          </a:bodyPr>
          <a:lstStyle/>
          <a:p>
            <a:r>
              <a:rPr lang="en-US" sz="2400" smtClean="0"/>
              <a:t>11.3.2 	Creating a BasePlusCommissionEmployee Class </a:t>
            </a:r>
            <a:br>
              <a:rPr lang="en-US" sz="2400" smtClean="0"/>
            </a:br>
            <a:r>
              <a:rPr lang="en-US" sz="2400" smtClean="0"/>
              <a:t>	</a:t>
            </a:r>
            <a:r>
              <a:rPr lang="en-US" sz="2400" smtClean="0">
                <a:solidFill>
                  <a:srgbClr val="FF0000"/>
                </a:solidFill>
              </a:rPr>
              <a:t>Without Using Inheritance</a:t>
            </a:r>
            <a:endParaRPr lang="en-US" sz="2400" dirty="0" smtClean="0">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ext Placeholder 2"/>
          <p:cNvSpPr>
            <a:spLocks noGrp="1"/>
          </p:cNvSpPr>
          <p:nvPr>
            <p:ph type="body" idx="1"/>
          </p:nvPr>
        </p:nvSpPr>
        <p:spPr/>
        <p:txBody>
          <a:bodyPr>
            <a:normAutofit fontScale="92500" lnSpcReduction="20000"/>
          </a:bodyPr>
          <a:lstStyle/>
          <a:p>
            <a:pPr>
              <a:lnSpc>
                <a:spcPct val="110000"/>
              </a:lnSpc>
            </a:pPr>
            <a:r>
              <a:rPr lang="en-US" smtClean="0"/>
              <a:t>The BasePlusCommissionEmployee constructor is almost identical to that of class CommissionEmployee, </a:t>
            </a:r>
            <a:r>
              <a:rPr lang="en-US" smtClean="0">
                <a:solidFill>
                  <a:srgbClr val="FF0000"/>
                </a:solidFill>
              </a:rPr>
              <a:t>except that BasePlusCommissionEmployee’s constructor also sets the baseSalary</a:t>
            </a:r>
            <a:r>
              <a:rPr lang="en-US" smtClean="0"/>
              <a:t>.</a:t>
            </a:r>
          </a:p>
          <a:p>
            <a:pPr>
              <a:lnSpc>
                <a:spcPct val="110000"/>
              </a:lnSpc>
            </a:pPr>
            <a:r>
              <a:rPr lang="en-US" smtClean="0"/>
              <a:t>The other additions to class BasePlusCommissionEmployee are private data member baseSalary and member functions setBaseSalary and getBaseSalary.</a:t>
            </a:r>
          </a:p>
          <a:p>
            <a:pPr>
              <a:lnSpc>
                <a:spcPct val="110000"/>
              </a:lnSpc>
            </a:pPr>
            <a:r>
              <a:rPr lang="en-US" smtClean="0"/>
              <a:t>Class BasePlusCommissionEmployee’s print member function is nearly identical to that of class CommissionEmployee, except that BasePlusCommissionEmployee’s print also outputs the value of data member baseSalary.</a:t>
            </a:r>
          </a:p>
        </p:txBody>
      </p:sp>
      <p:sp>
        <p:nvSpPr>
          <p:cNvPr id="57348" name="Footer Placeholder 3"/>
          <p:cNvSpPr>
            <a:spLocks noGrp="1"/>
          </p:cNvSpPr>
          <p:nvPr>
            <p:ph type="ftr" sz="quarter" idx="11"/>
          </p:nvPr>
        </p:nvSpPr>
        <p:spPr/>
        <p:txBody>
          <a:bodyPr/>
          <a:lstStyle/>
          <a:p>
            <a:r>
              <a:rPr lang="en-US" smtClean="0"/>
              <a:t>©1992-2014 by Pearson Education, Inc. All Rights Reserved.</a:t>
            </a:r>
            <a:endParaRPr lang="en-US"/>
          </a:p>
        </p:txBody>
      </p:sp>
      <p:sp>
        <p:nvSpPr>
          <p:cNvPr id="9" name="Title 1"/>
          <p:cNvSpPr>
            <a:spLocks noGrp="1"/>
          </p:cNvSpPr>
          <p:nvPr>
            <p:ph type="title"/>
          </p:nvPr>
        </p:nvSpPr>
        <p:spPr/>
        <p:txBody>
          <a:bodyPr>
            <a:normAutofit/>
          </a:bodyPr>
          <a:lstStyle/>
          <a:p>
            <a:r>
              <a:rPr lang="en-US" sz="2400" smtClean="0"/>
              <a:t>11.3.2 	Creating a BasePlusCommissionEmployee Class </a:t>
            </a:r>
            <a:br>
              <a:rPr lang="en-US" sz="2400" smtClean="0"/>
            </a:br>
            <a:r>
              <a:rPr lang="en-US" sz="2400" smtClean="0"/>
              <a:t>	</a:t>
            </a:r>
            <a:r>
              <a:rPr lang="en-US" sz="2400" smtClean="0">
                <a:solidFill>
                  <a:srgbClr val="FF0000"/>
                </a:solidFill>
              </a:rPr>
              <a:t>Without Using Inheritance</a:t>
            </a:r>
            <a:endParaRPr lang="en-US" sz="2400" dirty="0" smtClean="0">
              <a:solidFill>
                <a:srgbClr val="FF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Text Placeholder 2"/>
          <p:cNvSpPr>
            <a:spLocks noGrp="1"/>
          </p:cNvSpPr>
          <p:nvPr>
            <p:ph type="body" idx="1"/>
          </p:nvPr>
        </p:nvSpPr>
        <p:spPr/>
        <p:txBody>
          <a:bodyPr>
            <a:normAutofit lnSpcReduction="10000"/>
          </a:bodyPr>
          <a:lstStyle/>
          <a:p>
            <a:r>
              <a:rPr lang="en-US" smtClean="0"/>
              <a:t>We literally copied code from class CommissionEmployee and pasted it into class BasePlusCommissionEmployee, then modified class BasePlusCommissionEmployee to include a base salary and member functions that manipulate the base salary.</a:t>
            </a:r>
          </a:p>
          <a:p>
            <a:r>
              <a:rPr lang="en-US" smtClean="0">
                <a:solidFill>
                  <a:srgbClr val="FF0000"/>
                </a:solidFill>
              </a:rPr>
              <a:t>This copy-and-paste approach is error prone and time consuming.</a:t>
            </a:r>
          </a:p>
          <a:p>
            <a:r>
              <a:rPr lang="en-US" smtClean="0">
                <a:solidFill>
                  <a:srgbClr val="0000FF"/>
                </a:solidFill>
              </a:rPr>
              <a:t>Worse yet, it can spread many physical copies of the same code throughout a system, creating a code-maintenance nightmare.</a:t>
            </a:r>
          </a:p>
        </p:txBody>
      </p:sp>
      <p:sp>
        <p:nvSpPr>
          <p:cNvPr id="58372" name="Footer Placeholder 3"/>
          <p:cNvSpPr>
            <a:spLocks noGrp="1"/>
          </p:cNvSpPr>
          <p:nvPr>
            <p:ph type="ftr" sz="quarter" idx="11"/>
          </p:nvPr>
        </p:nvSpPr>
        <p:spPr/>
        <p:txBody>
          <a:bodyPr/>
          <a:lstStyle/>
          <a:p>
            <a:r>
              <a:rPr lang="en-US" smtClean="0"/>
              <a:t>©1992-2014 by Pearson Education, Inc. All Rights Reserved.</a:t>
            </a:r>
            <a:endParaRPr lang="en-US"/>
          </a:p>
        </p:txBody>
      </p:sp>
      <p:sp>
        <p:nvSpPr>
          <p:cNvPr id="9" name="Title 1"/>
          <p:cNvSpPr>
            <a:spLocks noGrp="1"/>
          </p:cNvSpPr>
          <p:nvPr>
            <p:ph type="title"/>
          </p:nvPr>
        </p:nvSpPr>
        <p:spPr/>
        <p:txBody>
          <a:bodyPr>
            <a:normAutofit/>
          </a:bodyPr>
          <a:lstStyle/>
          <a:p>
            <a:r>
              <a:rPr lang="en-US" sz="2400" smtClean="0"/>
              <a:t>11.3.2 	Creating a BasePlusCommissionEmployee Class </a:t>
            </a:r>
            <a:br>
              <a:rPr lang="en-US" sz="2400" smtClean="0"/>
            </a:br>
            <a:r>
              <a:rPr lang="en-US" sz="2400" smtClean="0"/>
              <a:t>	</a:t>
            </a:r>
            <a:r>
              <a:rPr lang="en-US" sz="2400" smtClean="0">
                <a:solidFill>
                  <a:srgbClr val="FF0000"/>
                </a:solidFill>
              </a:rPr>
              <a:t>Without Using Inheritance</a:t>
            </a:r>
            <a:endParaRPr lang="en-US" sz="2400" dirty="0" smtClean="0">
              <a:solidFill>
                <a:srgbClr val="FF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1" descr="cpphtp9_11_Page_2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 descr="cpphtp9_11_Page_2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11.3.3 	Creating a CommissionEmployee –	BasePlusCommissionEmployee </a:t>
            </a:r>
            <a:r>
              <a:rPr lang="en-US" sz="2400" smtClean="0">
                <a:solidFill>
                  <a:srgbClr val="FF0000"/>
                </a:solidFill>
              </a:rPr>
              <a:t>Inheritance Hierarchy</a:t>
            </a:r>
            <a:endParaRPr lang="en-US" sz="2400" dirty="0" smtClean="0">
              <a:solidFill>
                <a:srgbClr val="FF0000"/>
              </a:solidFill>
            </a:endParaRPr>
          </a:p>
        </p:txBody>
      </p:sp>
      <p:sp>
        <p:nvSpPr>
          <p:cNvPr id="58371" name="Text Placeholder 2"/>
          <p:cNvSpPr>
            <a:spLocks noGrp="1"/>
          </p:cNvSpPr>
          <p:nvPr>
            <p:ph type="body" idx="1"/>
          </p:nvPr>
        </p:nvSpPr>
        <p:spPr/>
        <p:txBody>
          <a:bodyPr>
            <a:normAutofit fontScale="70000" lnSpcReduction="20000"/>
          </a:bodyPr>
          <a:lstStyle/>
          <a:p>
            <a:pPr>
              <a:lnSpc>
                <a:spcPct val="120000"/>
              </a:lnSpc>
            </a:pPr>
            <a:r>
              <a:rPr lang="en-US" smtClean="0"/>
              <a:t>Now we create and test a new BasePlusCommissionEmployee class (Figs. 11.10–11.11) that derives from class CommissionEmployee (Figs. 11.4–11.5).</a:t>
            </a:r>
          </a:p>
          <a:p>
            <a:pPr>
              <a:lnSpc>
                <a:spcPct val="120000"/>
              </a:lnSpc>
            </a:pPr>
            <a:r>
              <a:rPr lang="en-US" smtClean="0"/>
              <a:t>In this example, </a:t>
            </a:r>
            <a:r>
              <a:rPr lang="en-US" smtClean="0">
                <a:solidFill>
                  <a:srgbClr val="0000FF"/>
                </a:solidFill>
              </a:rPr>
              <a:t>a BasePlusCommissionEmployee object </a:t>
            </a:r>
            <a:r>
              <a:rPr lang="en-US" smtClean="0">
                <a:solidFill>
                  <a:srgbClr val="FF0000"/>
                </a:solidFill>
              </a:rPr>
              <a:t>“is-a”</a:t>
            </a:r>
            <a:r>
              <a:rPr lang="en-US" smtClean="0">
                <a:solidFill>
                  <a:srgbClr val="0000FF"/>
                </a:solidFill>
              </a:rPr>
              <a:t> CommissionEmployee </a:t>
            </a:r>
            <a:r>
              <a:rPr lang="en-US" smtClean="0"/>
              <a:t>(because inheritance passes on the capabilities of class CommissionEmployee), but class BasePlusCommissionEmployee also has data member baseSalary (Fig. 11.10, line 22).</a:t>
            </a:r>
          </a:p>
          <a:p>
            <a:pPr>
              <a:lnSpc>
                <a:spcPct val="120000"/>
              </a:lnSpc>
            </a:pPr>
            <a:r>
              <a:rPr lang="en-US" b="1" smtClean="0">
                <a:solidFill>
                  <a:srgbClr val="C00000"/>
                </a:solidFill>
              </a:rPr>
              <a:t>The colon (:) in line 10 of the class </a:t>
            </a:r>
            <a:r>
              <a:rPr lang="en-US" b="1" smtClean="0">
                <a:solidFill>
                  <a:srgbClr val="C00000"/>
                </a:solidFill>
              </a:rPr>
              <a:t>declaration </a:t>
            </a:r>
            <a:r>
              <a:rPr lang="en-US" b="1" smtClean="0">
                <a:solidFill>
                  <a:srgbClr val="C00000"/>
                </a:solidFill>
              </a:rPr>
              <a:t>inheritance.</a:t>
            </a:r>
          </a:p>
          <a:p>
            <a:pPr>
              <a:lnSpc>
                <a:spcPct val="120000"/>
              </a:lnSpc>
            </a:pPr>
            <a:r>
              <a:rPr lang="en-US" smtClean="0">
                <a:solidFill>
                  <a:srgbClr val="0000FF"/>
                </a:solidFill>
              </a:rPr>
              <a:t>Keyword </a:t>
            </a:r>
            <a:r>
              <a:rPr lang="en-US" smtClean="0">
                <a:solidFill>
                  <a:srgbClr val="FF0000"/>
                </a:solidFill>
              </a:rPr>
              <a:t>public</a:t>
            </a:r>
            <a:r>
              <a:rPr lang="en-US" smtClean="0">
                <a:solidFill>
                  <a:srgbClr val="0000FF"/>
                </a:solidFill>
              </a:rPr>
              <a:t> indicates the type of inheritance.</a:t>
            </a:r>
          </a:p>
          <a:p>
            <a:pPr>
              <a:lnSpc>
                <a:spcPct val="120000"/>
              </a:lnSpc>
            </a:pPr>
            <a:r>
              <a:rPr lang="en-US" smtClean="0"/>
              <a:t>As a derived class (formed with public inheritance), BasePlusCommissionEmployee inherits all the members of class CommissionEmployee, </a:t>
            </a:r>
            <a:r>
              <a:rPr lang="en-US" u="sng" smtClean="0"/>
              <a:t>except for the </a:t>
            </a:r>
            <a:r>
              <a:rPr lang="en-US" u="sng" smtClean="0"/>
              <a:t>constructor</a:t>
            </a:r>
            <a:r>
              <a:rPr lang="en-US" smtClean="0"/>
              <a:t> - each </a:t>
            </a:r>
            <a:r>
              <a:rPr lang="en-US" smtClean="0"/>
              <a:t>class provides its own constructors that are specific to the class.</a:t>
            </a:r>
          </a:p>
        </p:txBody>
      </p:sp>
      <p:sp>
        <p:nvSpPr>
          <p:cNvPr id="6144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smtClean="0"/>
              <a:t>11.3.3 	Creating a CommissionEmployee –	BasePlusCommissionEmployee Inheritance Hierarchy</a:t>
            </a:r>
            <a:endParaRPr lang="en-US" sz="2400" dirty="0" smtClean="0"/>
          </a:p>
        </p:txBody>
      </p:sp>
      <p:sp>
        <p:nvSpPr>
          <p:cNvPr id="59395" name="Text Placeholder 2"/>
          <p:cNvSpPr>
            <a:spLocks noGrp="1"/>
          </p:cNvSpPr>
          <p:nvPr>
            <p:ph type="body" idx="1"/>
          </p:nvPr>
        </p:nvSpPr>
        <p:spPr/>
        <p:txBody>
          <a:bodyPr>
            <a:normAutofit fontScale="92500"/>
          </a:bodyPr>
          <a:lstStyle/>
          <a:p>
            <a:r>
              <a:rPr lang="en-US" smtClean="0">
                <a:solidFill>
                  <a:srgbClr val="C00000"/>
                </a:solidFill>
              </a:rPr>
              <a:t>Destructors, like constructors, are NOT inherited</a:t>
            </a:r>
            <a:endParaRPr lang="en-US" smtClean="0">
              <a:solidFill>
                <a:srgbClr val="C00000"/>
              </a:solidFill>
            </a:endParaRPr>
          </a:p>
          <a:p>
            <a:r>
              <a:rPr lang="en-US" smtClean="0"/>
              <a:t>Thus, the </a:t>
            </a:r>
            <a:r>
              <a:rPr lang="en-US" smtClean="0">
                <a:solidFill>
                  <a:srgbClr val="0000FF"/>
                </a:solidFill>
              </a:rPr>
              <a:t>public services </a:t>
            </a:r>
            <a:r>
              <a:rPr lang="en-US" smtClean="0"/>
              <a:t>of BasePlusCommissionEmployee include its </a:t>
            </a:r>
            <a:r>
              <a:rPr lang="en-US" smtClean="0">
                <a:solidFill>
                  <a:srgbClr val="FF0000"/>
                </a:solidFill>
              </a:rPr>
              <a:t>constructor</a:t>
            </a:r>
            <a:r>
              <a:rPr lang="en-US" smtClean="0"/>
              <a:t> and the </a:t>
            </a:r>
            <a:r>
              <a:rPr lang="en-US" smtClean="0">
                <a:solidFill>
                  <a:srgbClr val="0000FF"/>
                </a:solidFill>
              </a:rPr>
              <a:t>public member functions </a:t>
            </a:r>
            <a:r>
              <a:rPr lang="en-US" smtClean="0"/>
              <a:t>inherited from class </a:t>
            </a:r>
            <a:r>
              <a:rPr lang="en-US" smtClean="0"/>
              <a:t>CommissionEmployee</a:t>
            </a:r>
          </a:p>
          <a:p>
            <a:pPr lvl="1"/>
            <a:r>
              <a:rPr lang="en-US" smtClean="0"/>
              <a:t>although </a:t>
            </a:r>
            <a:r>
              <a:rPr lang="en-US" smtClean="0"/>
              <a:t>we cannot see these inherited member functions in BasePlusCommissionEmployee’s source code, they’re nevertheless a part of derived class BasePlusCommissionEmployee.</a:t>
            </a:r>
          </a:p>
          <a:p>
            <a:r>
              <a:rPr lang="en-US" smtClean="0"/>
              <a:t>The derived class’s public services also include member functions </a:t>
            </a:r>
            <a:r>
              <a:rPr lang="en-US" smtClean="0">
                <a:solidFill>
                  <a:srgbClr val="0000FF"/>
                </a:solidFill>
              </a:rPr>
              <a:t>setBaseSalary, getBaseSalary, earnings and print</a:t>
            </a:r>
            <a:r>
              <a:rPr lang="en-US" smtClean="0"/>
              <a:t>.</a:t>
            </a:r>
          </a:p>
        </p:txBody>
      </p:sp>
      <p:sp>
        <p:nvSpPr>
          <p:cNvPr id="6246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11.1  Introduction (cont.)</a:t>
            </a:r>
            <a:endParaRPr lang="en-US" dirty="0" smtClean="0"/>
          </a:p>
        </p:txBody>
      </p:sp>
      <p:sp>
        <p:nvSpPr>
          <p:cNvPr id="14339" name="Text Placeholder 2"/>
          <p:cNvSpPr>
            <a:spLocks noGrp="1"/>
          </p:cNvSpPr>
          <p:nvPr>
            <p:ph type="body" idx="1"/>
          </p:nvPr>
        </p:nvSpPr>
        <p:spPr/>
        <p:txBody>
          <a:bodyPr>
            <a:normAutofit fontScale="92500"/>
          </a:bodyPr>
          <a:lstStyle/>
          <a:p>
            <a:pPr>
              <a:lnSpc>
                <a:spcPct val="110000"/>
              </a:lnSpc>
            </a:pPr>
            <a:r>
              <a:rPr lang="en-US" smtClean="0"/>
              <a:t>With object-oriented programming, you focus on the </a:t>
            </a:r>
            <a:r>
              <a:rPr lang="en-US" smtClean="0">
                <a:solidFill>
                  <a:srgbClr val="0000FF"/>
                </a:solidFill>
              </a:rPr>
              <a:t>commonalities</a:t>
            </a:r>
            <a:r>
              <a:rPr lang="en-US" smtClean="0"/>
              <a:t> among objects in the system rather than on the special cases.</a:t>
            </a:r>
          </a:p>
          <a:p>
            <a:pPr>
              <a:lnSpc>
                <a:spcPct val="110000"/>
              </a:lnSpc>
            </a:pPr>
            <a:r>
              <a:rPr lang="en-US" smtClean="0"/>
              <a:t>We distinguish between the </a:t>
            </a:r>
            <a:r>
              <a:rPr lang="en-US" b="1" smtClean="0">
                <a:solidFill>
                  <a:srgbClr val="C00000"/>
                </a:solidFill>
              </a:rPr>
              <a:t>is-a</a:t>
            </a:r>
            <a:r>
              <a:rPr lang="en-US" smtClean="0"/>
              <a:t> relationship and the </a:t>
            </a:r>
            <a:r>
              <a:rPr lang="en-US" b="1" smtClean="0">
                <a:solidFill>
                  <a:srgbClr val="C00000"/>
                </a:solidFill>
              </a:rPr>
              <a:t>has-a</a:t>
            </a:r>
            <a:r>
              <a:rPr lang="en-US" smtClean="0"/>
              <a:t> relationship.</a:t>
            </a:r>
          </a:p>
          <a:p>
            <a:pPr>
              <a:lnSpc>
                <a:spcPct val="110000"/>
              </a:lnSpc>
            </a:pPr>
            <a:r>
              <a:rPr lang="en-US" smtClean="0">
                <a:solidFill>
                  <a:srgbClr val="0000FF"/>
                </a:solidFill>
              </a:rPr>
              <a:t>The </a:t>
            </a:r>
            <a:r>
              <a:rPr lang="en-US" smtClean="0">
                <a:solidFill>
                  <a:srgbClr val="C00000"/>
                </a:solidFill>
              </a:rPr>
              <a:t>is-a</a:t>
            </a:r>
            <a:r>
              <a:rPr lang="en-US" smtClean="0">
                <a:solidFill>
                  <a:srgbClr val="0000FF"/>
                </a:solidFill>
              </a:rPr>
              <a:t> relationship represents inheritance.</a:t>
            </a:r>
          </a:p>
          <a:p>
            <a:pPr>
              <a:lnSpc>
                <a:spcPct val="110000"/>
              </a:lnSpc>
            </a:pPr>
            <a:r>
              <a:rPr lang="en-US" smtClean="0"/>
              <a:t>In an is-a relationship, an object of a derived class also can be treated as an object of its base class.</a:t>
            </a:r>
          </a:p>
          <a:p>
            <a:pPr>
              <a:lnSpc>
                <a:spcPct val="110000"/>
              </a:lnSpc>
            </a:pPr>
            <a:r>
              <a:rPr lang="en-US" smtClean="0">
                <a:solidFill>
                  <a:srgbClr val="008000"/>
                </a:solidFill>
              </a:rPr>
              <a:t>By contrast, the </a:t>
            </a:r>
            <a:r>
              <a:rPr lang="en-US" smtClean="0">
                <a:solidFill>
                  <a:srgbClr val="0000FF"/>
                </a:solidFill>
              </a:rPr>
              <a:t>has-a</a:t>
            </a:r>
            <a:r>
              <a:rPr lang="en-US" smtClean="0">
                <a:solidFill>
                  <a:srgbClr val="008000"/>
                </a:solidFill>
              </a:rPr>
              <a:t> relationship represents composition.</a:t>
            </a:r>
          </a:p>
        </p:txBody>
      </p:sp>
      <p:sp>
        <p:nvSpPr>
          <p:cNvPr id="1638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descr="cpphtp9_11_Page_3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5" name="Straight Arrow Connector 4"/>
          <p:cNvCxnSpPr/>
          <p:nvPr/>
        </p:nvCxnSpPr>
        <p:spPr>
          <a:xfrm>
            <a:off x="152400" y="2407170"/>
            <a:ext cx="1066800" cy="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4495800" y="2895600"/>
            <a:ext cx="0" cy="3810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 descr="cpphtp9_11_Page_3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descr="cpphtp9_11_Page_3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4" name="Straight Arrow Connector 3"/>
          <p:cNvCxnSpPr/>
          <p:nvPr/>
        </p:nvCxnSpPr>
        <p:spPr>
          <a:xfrm>
            <a:off x="228600" y="3352800"/>
            <a:ext cx="16002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 descr="cpphtp9_11_Page_3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 descr="cpphtp9_11_Page_3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4" name="Straight Arrow Connector 3"/>
          <p:cNvCxnSpPr/>
          <p:nvPr/>
        </p:nvCxnSpPr>
        <p:spPr>
          <a:xfrm>
            <a:off x="76200" y="3200400"/>
            <a:ext cx="91440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 descr="cpphtp9_11_Page_3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smtClean="0"/>
              <a:t>11.3.3 Creating a </a:t>
            </a:r>
            <a:r>
              <a:rPr lang="en-US" sz="2800" smtClean="0"/>
              <a:t>CommissionEmployee</a:t>
            </a:r>
            <a:br>
              <a:rPr lang="en-US" sz="2800" smtClean="0"/>
            </a:br>
            <a:r>
              <a:rPr lang="en-US" sz="2800" smtClean="0"/>
              <a:t>BasePlusCommissionEmployee </a:t>
            </a:r>
            <a:r>
              <a:rPr lang="en-US" sz="2800" smtClean="0"/>
              <a:t>Inheritance Hierarchy </a:t>
            </a:r>
            <a:endParaRPr lang="en-US" sz="2800" dirty="0" smtClean="0"/>
          </a:p>
        </p:txBody>
      </p:sp>
      <p:sp>
        <p:nvSpPr>
          <p:cNvPr id="66563" name="Text Placeholder 2"/>
          <p:cNvSpPr>
            <a:spLocks noGrp="1"/>
          </p:cNvSpPr>
          <p:nvPr>
            <p:ph type="body" idx="1"/>
          </p:nvPr>
        </p:nvSpPr>
        <p:spPr/>
        <p:txBody>
          <a:bodyPr>
            <a:normAutofit fontScale="77500" lnSpcReduction="20000"/>
          </a:bodyPr>
          <a:lstStyle/>
          <a:p>
            <a:pPr>
              <a:lnSpc>
                <a:spcPct val="120000"/>
              </a:lnSpc>
            </a:pPr>
            <a:r>
              <a:rPr lang="en-US" smtClean="0"/>
              <a:t>Figure 11.11 shows BasePlusCommissionEmployee’s member-function implementations.</a:t>
            </a:r>
          </a:p>
          <a:p>
            <a:pPr>
              <a:lnSpc>
                <a:spcPct val="120000"/>
              </a:lnSpc>
            </a:pPr>
            <a:r>
              <a:rPr lang="en-US" smtClean="0"/>
              <a:t>The constructor introduces base-class </a:t>
            </a:r>
            <a:r>
              <a:rPr lang="en-US" smtClean="0">
                <a:solidFill>
                  <a:srgbClr val="0000FF"/>
                </a:solidFill>
              </a:rPr>
              <a:t>initializer syntax</a:t>
            </a:r>
            <a:r>
              <a:rPr lang="en-US" smtClean="0"/>
              <a:t>, which uses a </a:t>
            </a:r>
            <a:r>
              <a:rPr lang="en-US" smtClean="0">
                <a:solidFill>
                  <a:srgbClr val="0000FF"/>
                </a:solidFill>
              </a:rPr>
              <a:t>member initializer </a:t>
            </a:r>
            <a:r>
              <a:rPr lang="en-US" smtClean="0"/>
              <a:t>to pass arguments to the base-class constructor.</a:t>
            </a:r>
          </a:p>
          <a:p>
            <a:pPr>
              <a:lnSpc>
                <a:spcPct val="120000"/>
              </a:lnSpc>
            </a:pPr>
            <a:r>
              <a:rPr lang="en-US" smtClean="0">
                <a:solidFill>
                  <a:srgbClr val="C00000"/>
                </a:solidFill>
              </a:rPr>
              <a:t>C++ requires that a derived-class constructor call its base-class constructor to initialize the base-class data members that are inherited into the derived class.</a:t>
            </a:r>
          </a:p>
          <a:p>
            <a:pPr>
              <a:lnSpc>
                <a:spcPct val="120000"/>
              </a:lnSpc>
            </a:pPr>
            <a:r>
              <a:rPr lang="en-US" smtClean="0"/>
              <a:t>If BasePlusCommissionEmployee’s constructor did not invoke class CommissionEmployee’s constructor </a:t>
            </a:r>
            <a:r>
              <a:rPr lang="en-US" b="1" smtClean="0">
                <a:solidFill>
                  <a:srgbClr val="FF0000"/>
                </a:solidFill>
              </a:rPr>
              <a:t>explicitly</a:t>
            </a:r>
            <a:r>
              <a:rPr lang="en-US" smtClean="0"/>
              <a:t>, </a:t>
            </a:r>
            <a:r>
              <a:rPr lang="en-US" smtClean="0">
                <a:solidFill>
                  <a:srgbClr val="0000FF"/>
                </a:solidFill>
              </a:rPr>
              <a:t>C++ would attempt to invoke class CommissionEmployee’s default </a:t>
            </a:r>
            <a:r>
              <a:rPr lang="en-US" smtClean="0">
                <a:solidFill>
                  <a:srgbClr val="0000FF"/>
                </a:solidFill>
              </a:rPr>
              <a:t>constructor </a:t>
            </a:r>
            <a:r>
              <a:rPr lang="en-US" smtClean="0"/>
              <a:t>- but </a:t>
            </a:r>
            <a:r>
              <a:rPr lang="en-US" smtClean="0"/>
              <a:t>the class does not have such a constructor, so the compiler would issue an error.</a:t>
            </a:r>
          </a:p>
        </p:txBody>
      </p:sp>
      <p:sp>
        <p:nvSpPr>
          <p:cNvPr id="6963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 descr="cpphtp9_11_Page_3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1" descr="cpphtp9_11_Page_3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smtClean="0"/>
              <a:t>11.3.3 Creating a </a:t>
            </a:r>
            <a:r>
              <a:rPr lang="en-US" sz="2800" smtClean="0"/>
              <a:t>CommissionEmployee</a:t>
            </a:r>
            <a:br>
              <a:rPr lang="en-US" sz="2800" smtClean="0"/>
            </a:br>
            <a:r>
              <a:rPr lang="en-US" sz="2800" smtClean="0"/>
              <a:t>BasePlusCommissionEmployee </a:t>
            </a:r>
            <a:r>
              <a:rPr lang="en-US" sz="2800" smtClean="0"/>
              <a:t>Inheritance Hierarchy </a:t>
            </a:r>
            <a:endParaRPr lang="en-US" sz="2800" dirty="0" smtClean="0"/>
          </a:p>
        </p:txBody>
      </p:sp>
      <p:sp>
        <p:nvSpPr>
          <p:cNvPr id="75779" name="Text Placeholder 2"/>
          <p:cNvSpPr>
            <a:spLocks noGrp="1"/>
          </p:cNvSpPr>
          <p:nvPr>
            <p:ph type="body" idx="1"/>
          </p:nvPr>
        </p:nvSpPr>
        <p:spPr/>
        <p:txBody>
          <a:bodyPr>
            <a:normAutofit fontScale="70000" lnSpcReduction="20000"/>
          </a:bodyPr>
          <a:lstStyle/>
          <a:p>
            <a:pPr>
              <a:lnSpc>
                <a:spcPct val="120000"/>
              </a:lnSpc>
            </a:pPr>
            <a:r>
              <a:rPr lang="en-US" sz="2900" smtClean="0">
                <a:solidFill>
                  <a:srgbClr val="0000FF"/>
                </a:solidFill>
              </a:rPr>
              <a:t>Compilation Errors from Accessing Base-Class private Members</a:t>
            </a:r>
          </a:p>
          <a:p>
            <a:pPr>
              <a:lnSpc>
                <a:spcPct val="120000"/>
              </a:lnSpc>
            </a:pPr>
            <a:r>
              <a:rPr lang="en-US" smtClean="0"/>
              <a:t>The compiler generates errors for line 37 of Fig. 11.11 because base class CommissionEmployee’s data members </a:t>
            </a:r>
            <a:r>
              <a:rPr lang="en-US" smtClean="0">
                <a:solidFill>
                  <a:srgbClr val="0000FF"/>
                </a:solidFill>
              </a:rPr>
              <a:t>commissionRate</a:t>
            </a:r>
            <a:r>
              <a:rPr lang="en-US" smtClean="0"/>
              <a:t> and </a:t>
            </a:r>
            <a:r>
              <a:rPr lang="en-US" smtClean="0">
                <a:solidFill>
                  <a:srgbClr val="0000FF"/>
                </a:solidFill>
              </a:rPr>
              <a:t>grossSales</a:t>
            </a:r>
            <a:r>
              <a:rPr lang="en-US" smtClean="0"/>
              <a:t> are </a:t>
            </a:r>
            <a:r>
              <a:rPr lang="en-US" smtClean="0">
                <a:solidFill>
                  <a:srgbClr val="FF0000"/>
                </a:solidFill>
              </a:rPr>
              <a:t>private</a:t>
            </a:r>
            <a:r>
              <a:rPr lang="en-US" smtClean="0"/>
              <a:t>  - derived </a:t>
            </a:r>
            <a:r>
              <a:rPr lang="en-US" smtClean="0"/>
              <a:t>class BasePlusCommissionEmployee’s member functions are not allowed to access base class CommissionEmployee’s private data.</a:t>
            </a:r>
          </a:p>
          <a:p>
            <a:pPr>
              <a:lnSpc>
                <a:spcPct val="120000"/>
              </a:lnSpc>
            </a:pPr>
            <a:r>
              <a:rPr lang="en-US" b="1" smtClean="0">
                <a:solidFill>
                  <a:srgbClr val="008000"/>
                </a:solidFill>
              </a:rPr>
              <a:t>We used red text in Fig. 11.11 to indicate erroneous code.</a:t>
            </a:r>
          </a:p>
          <a:p>
            <a:pPr>
              <a:lnSpc>
                <a:spcPct val="120000"/>
              </a:lnSpc>
            </a:pPr>
            <a:r>
              <a:rPr lang="en-US" smtClean="0"/>
              <a:t>The compiler issues additional errors in lines 44–47 of BasePlus-Commission-Employee’s print member function for the same reason.</a:t>
            </a:r>
          </a:p>
          <a:p>
            <a:pPr>
              <a:lnSpc>
                <a:spcPct val="120000"/>
              </a:lnSpc>
            </a:pPr>
            <a:r>
              <a:rPr lang="en-US" smtClean="0">
                <a:solidFill>
                  <a:srgbClr val="C00000"/>
                </a:solidFill>
              </a:rPr>
              <a:t>C++ rigidly enforces restrictions on accessing private data members, so that even a derived class (which is intimately related to its base class) cannot access the base class’s private data.</a:t>
            </a:r>
            <a:endParaRPr lang="en-US" dirty="0" smtClean="0">
              <a:solidFill>
                <a:srgbClr val="C00000"/>
              </a:solidFill>
            </a:endParaRPr>
          </a:p>
        </p:txBody>
      </p:sp>
      <p:sp>
        <p:nvSpPr>
          <p:cNvPr id="72708" name="Footer Placeholder 3"/>
          <p:cNvSpPr>
            <a:spLocks noGrp="1"/>
          </p:cNvSpPr>
          <p:nvPr>
            <p:ph type="ftr" sz="quarter" idx="11"/>
          </p:nvPr>
        </p:nvSpPr>
        <p:spPr/>
        <p:txBody>
          <a:bodyPr/>
          <a:lstStyle/>
          <a:p>
            <a:r>
              <a:rPr lang="en-US" smtClean="0"/>
              <a:t>©1992-2014 by Pearson Education, Inc. All Rights Reserved.</a:t>
            </a:r>
            <a:endParaRPr lang="en-US"/>
          </a:p>
        </p:txBody>
      </p:sp>
      <p:cxnSp>
        <p:nvCxnSpPr>
          <p:cNvPr id="6" name="Straight Arrow Connector 5"/>
          <p:cNvCxnSpPr/>
          <p:nvPr/>
        </p:nvCxnSpPr>
        <p:spPr>
          <a:xfrm>
            <a:off x="86140" y="3458946"/>
            <a:ext cx="685800" cy="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11.2  Base Classes and Derived Classes</a:t>
            </a:r>
            <a:endParaRPr lang="en-US" dirty="0" smtClean="0"/>
          </a:p>
        </p:txBody>
      </p:sp>
      <p:sp>
        <p:nvSpPr>
          <p:cNvPr id="15363" name="Text Placeholder 2"/>
          <p:cNvSpPr>
            <a:spLocks noGrp="1"/>
          </p:cNvSpPr>
          <p:nvPr>
            <p:ph type="body" idx="1"/>
          </p:nvPr>
        </p:nvSpPr>
        <p:spPr/>
        <p:txBody>
          <a:bodyPr/>
          <a:lstStyle/>
          <a:p>
            <a:r>
              <a:rPr lang="en-US" smtClean="0"/>
              <a:t>Figure 11.1 lists several simple examples of base classes and derived classes.</a:t>
            </a:r>
          </a:p>
          <a:p>
            <a:pPr lvl="1"/>
            <a:r>
              <a:rPr lang="en-US" smtClean="0">
                <a:solidFill>
                  <a:srgbClr val="FF0000"/>
                </a:solidFill>
              </a:rPr>
              <a:t>Base classes tend to be more general </a:t>
            </a:r>
            <a:r>
              <a:rPr lang="en-US" smtClean="0"/>
              <a:t>and</a:t>
            </a:r>
            <a:r>
              <a:rPr lang="en-US" smtClean="0">
                <a:solidFill>
                  <a:srgbClr val="FF0000"/>
                </a:solidFill>
              </a:rPr>
              <a:t> derived classes tend to be more specific</a:t>
            </a:r>
            <a:r>
              <a:rPr lang="en-US" smtClean="0"/>
              <a:t>.</a:t>
            </a:r>
          </a:p>
          <a:p>
            <a:r>
              <a:rPr lang="en-US" smtClean="0">
                <a:solidFill>
                  <a:srgbClr val="0000FF"/>
                </a:solidFill>
              </a:rPr>
              <a:t>Because every derived-class object is an object of its base class, and one base class can have many derived classes, the set of objects represented by a base class typically is larger than the set of objects represented by any of its derived classes.</a:t>
            </a:r>
          </a:p>
          <a:p>
            <a:r>
              <a:rPr lang="en-US" smtClean="0"/>
              <a:t>Inheritance relationships form class hierarchies. </a:t>
            </a:r>
          </a:p>
          <a:p>
            <a:endParaRPr lang="en-US" smtClean="0"/>
          </a:p>
        </p:txBody>
      </p:sp>
      <p:sp>
        <p:nvSpPr>
          <p:cNvPr id="1434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smtClean="0"/>
              <a:t>11.3.3 Creating a </a:t>
            </a:r>
            <a:r>
              <a:rPr lang="en-US" sz="2800" smtClean="0"/>
              <a:t>CommissionEmployee</a:t>
            </a:r>
            <a:br>
              <a:rPr lang="en-US" sz="2800" smtClean="0"/>
            </a:br>
            <a:r>
              <a:rPr lang="en-US" sz="2800" smtClean="0"/>
              <a:t>BasePlusCommissionEmployee </a:t>
            </a:r>
            <a:r>
              <a:rPr lang="en-US" sz="2800" smtClean="0"/>
              <a:t>Inheritance Hierarchy </a:t>
            </a:r>
            <a:endParaRPr lang="en-US" sz="2800" dirty="0" smtClean="0"/>
          </a:p>
        </p:txBody>
      </p:sp>
      <p:sp>
        <p:nvSpPr>
          <p:cNvPr id="75779" name="Text Placeholder 2"/>
          <p:cNvSpPr>
            <a:spLocks noGrp="1"/>
          </p:cNvSpPr>
          <p:nvPr>
            <p:ph type="body" idx="1"/>
          </p:nvPr>
        </p:nvSpPr>
        <p:spPr/>
        <p:txBody>
          <a:bodyPr/>
          <a:lstStyle/>
          <a:p>
            <a:r>
              <a:rPr lang="en-US" smtClean="0"/>
              <a:t>Preventing the Errors in BasePlusCommissionEmployee</a:t>
            </a:r>
          </a:p>
          <a:p>
            <a:r>
              <a:rPr lang="en-US" smtClean="0"/>
              <a:t>We purposely included the erroneous code in Fig. 11.11 to emphasize that a derived class’s member functions cannot access its base class’s private data.</a:t>
            </a:r>
          </a:p>
          <a:p>
            <a:r>
              <a:rPr lang="en-US" smtClean="0">
                <a:solidFill>
                  <a:srgbClr val="C00000"/>
                </a:solidFill>
              </a:rPr>
              <a:t>The errors in BasePlusCommissionEmployee could have been prevented by using the </a:t>
            </a:r>
            <a:r>
              <a:rPr lang="en-US" smtClean="0">
                <a:solidFill>
                  <a:srgbClr val="0000FF"/>
                </a:solidFill>
              </a:rPr>
              <a:t>get member functions</a:t>
            </a:r>
            <a:r>
              <a:rPr lang="en-US" smtClean="0">
                <a:solidFill>
                  <a:srgbClr val="C00000"/>
                </a:solidFill>
              </a:rPr>
              <a:t> inherited from class CommissionEmployee.</a:t>
            </a:r>
            <a:endParaRPr lang="en-US" dirty="0" smtClean="0">
              <a:solidFill>
                <a:srgbClr val="C00000"/>
              </a:solidFill>
            </a:endParaRPr>
          </a:p>
        </p:txBody>
      </p:sp>
      <p:sp>
        <p:nvSpPr>
          <p:cNvPr id="7270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smtClean="0"/>
              <a:t>11.3.3 Creating a </a:t>
            </a:r>
            <a:r>
              <a:rPr lang="en-US" sz="2800" smtClean="0"/>
              <a:t>CommissionEmployee</a:t>
            </a:r>
            <a:br>
              <a:rPr lang="en-US" sz="2800" smtClean="0"/>
            </a:br>
            <a:r>
              <a:rPr lang="en-US" sz="2800" smtClean="0"/>
              <a:t>BasePlusCommissionEmployee </a:t>
            </a:r>
            <a:r>
              <a:rPr lang="en-US" sz="2800" smtClean="0"/>
              <a:t>Inheritance Hierarchy </a:t>
            </a:r>
            <a:endParaRPr lang="en-US" sz="2800" dirty="0" smtClean="0"/>
          </a:p>
        </p:txBody>
      </p:sp>
      <p:sp>
        <p:nvSpPr>
          <p:cNvPr id="71683" name="Text Placeholder 2"/>
          <p:cNvSpPr>
            <a:spLocks noGrp="1"/>
          </p:cNvSpPr>
          <p:nvPr>
            <p:ph type="body" idx="1"/>
          </p:nvPr>
        </p:nvSpPr>
        <p:spPr/>
        <p:txBody>
          <a:bodyPr/>
          <a:lstStyle/>
          <a:p>
            <a:r>
              <a:rPr lang="en-US" smtClean="0"/>
              <a:t>For example, line 37 could have invoked getCommissionRate and getGrossSales to access CommissionEmployee’s private data members commissionRate and grossSales, respectively.</a:t>
            </a:r>
          </a:p>
          <a:p>
            <a:r>
              <a:rPr lang="en-US" smtClean="0">
                <a:solidFill>
                  <a:srgbClr val="FF0000"/>
                </a:solidFill>
              </a:rPr>
              <a:t>Similarly</a:t>
            </a:r>
            <a:r>
              <a:rPr lang="en-US" smtClean="0"/>
              <a:t>, lines 44–47 could have used appropriate </a:t>
            </a:r>
            <a:r>
              <a:rPr lang="en-US" smtClean="0">
                <a:solidFill>
                  <a:srgbClr val="FF0000"/>
                </a:solidFill>
              </a:rPr>
              <a:t>get member functions</a:t>
            </a:r>
            <a:r>
              <a:rPr lang="en-US" smtClean="0"/>
              <a:t> to retrieve the values of the base class’s data members.</a:t>
            </a:r>
          </a:p>
        </p:txBody>
      </p:sp>
      <p:sp>
        <p:nvSpPr>
          <p:cNvPr id="7373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319" y="152400"/>
            <a:ext cx="8229600" cy="1143000"/>
          </a:xfrm>
        </p:spPr>
        <p:txBody>
          <a:bodyPr>
            <a:normAutofit/>
          </a:bodyPr>
          <a:lstStyle/>
          <a:p>
            <a:r>
              <a:rPr lang="en-US" sz="2800" smtClean="0"/>
              <a:t>11.3.3 Creating a CommissionEmployee–BasePlusCommissionEmployee Inheritance Hierarchy</a:t>
            </a:r>
            <a:endParaRPr lang="en-US" sz="2800" dirty="0" smtClean="0"/>
          </a:p>
        </p:txBody>
      </p:sp>
      <p:sp>
        <p:nvSpPr>
          <p:cNvPr id="77827" name="Text Placeholder 2"/>
          <p:cNvSpPr>
            <a:spLocks noGrp="1"/>
          </p:cNvSpPr>
          <p:nvPr>
            <p:ph type="body" idx="1"/>
          </p:nvPr>
        </p:nvSpPr>
        <p:spPr>
          <a:xfrm>
            <a:off x="461319" y="1328738"/>
            <a:ext cx="8229600" cy="4843462"/>
          </a:xfrm>
        </p:spPr>
        <p:txBody>
          <a:bodyPr>
            <a:normAutofit fontScale="77500" lnSpcReduction="20000"/>
          </a:bodyPr>
          <a:lstStyle/>
          <a:p>
            <a:pPr>
              <a:lnSpc>
                <a:spcPct val="120000"/>
              </a:lnSpc>
            </a:pPr>
            <a:r>
              <a:rPr lang="en-US" smtClean="0"/>
              <a:t>Including the Base-Class Header in the Derived-Class Header with #include</a:t>
            </a:r>
          </a:p>
          <a:p>
            <a:pPr>
              <a:lnSpc>
                <a:spcPct val="120000"/>
              </a:lnSpc>
            </a:pPr>
            <a:r>
              <a:rPr lang="en-US" smtClean="0">
                <a:solidFill>
                  <a:srgbClr val="FF0000"/>
                </a:solidFill>
              </a:rPr>
              <a:t>We </a:t>
            </a:r>
            <a:r>
              <a:rPr lang="en-US" smtClean="0">
                <a:solidFill>
                  <a:srgbClr val="FF0000"/>
                </a:solidFill>
              </a:rPr>
              <a:t>include </a:t>
            </a:r>
            <a:r>
              <a:rPr lang="en-US" smtClean="0">
                <a:solidFill>
                  <a:srgbClr val="FF0000"/>
                </a:solidFill>
              </a:rPr>
              <a:t>the base class’s header in the derived class’s header </a:t>
            </a:r>
            <a:r>
              <a:rPr lang="en-US" smtClean="0"/>
              <a:t>(line 8 of Fig. 11.10).</a:t>
            </a:r>
          </a:p>
          <a:p>
            <a:pPr>
              <a:lnSpc>
                <a:spcPct val="120000"/>
              </a:lnSpc>
            </a:pPr>
            <a:r>
              <a:rPr lang="en-US" smtClean="0"/>
              <a:t>This is necessary for three reasons.</a:t>
            </a:r>
          </a:p>
          <a:p>
            <a:pPr lvl="1">
              <a:lnSpc>
                <a:spcPct val="120000"/>
              </a:lnSpc>
            </a:pPr>
            <a:r>
              <a:rPr lang="en-US" smtClean="0">
                <a:solidFill>
                  <a:srgbClr val="0000FF"/>
                </a:solidFill>
              </a:rPr>
              <a:t>The derived class uses the base class’s name in line 10, so we must tell the compiler that the base class exists.</a:t>
            </a:r>
          </a:p>
          <a:p>
            <a:pPr lvl="1">
              <a:lnSpc>
                <a:spcPct val="120000"/>
              </a:lnSpc>
            </a:pPr>
            <a:r>
              <a:rPr lang="en-US" smtClean="0">
                <a:solidFill>
                  <a:srgbClr val="0000FF"/>
                </a:solidFill>
              </a:rPr>
              <a:t>The compiler uses a class </a:t>
            </a:r>
            <a:r>
              <a:rPr lang="en-US" smtClean="0">
                <a:solidFill>
                  <a:srgbClr val="0000FF"/>
                </a:solidFill>
              </a:rPr>
              <a:t>declaration to </a:t>
            </a:r>
            <a:r>
              <a:rPr lang="en-US" smtClean="0">
                <a:solidFill>
                  <a:srgbClr val="0000FF"/>
                </a:solidFill>
              </a:rPr>
              <a:t>determine the size of an object of that class. A client program that creates an object of a class </a:t>
            </a:r>
            <a:r>
              <a:rPr lang="en-US" smtClean="0">
                <a:solidFill>
                  <a:srgbClr val="0000FF"/>
                </a:solidFill>
              </a:rPr>
              <a:t>includes </a:t>
            </a:r>
            <a:r>
              <a:rPr lang="en-US" smtClean="0">
                <a:solidFill>
                  <a:srgbClr val="0000FF"/>
                </a:solidFill>
              </a:rPr>
              <a:t>the class </a:t>
            </a:r>
            <a:r>
              <a:rPr lang="en-US" smtClean="0">
                <a:solidFill>
                  <a:srgbClr val="0000FF"/>
                </a:solidFill>
              </a:rPr>
              <a:t>declaration to </a:t>
            </a:r>
            <a:r>
              <a:rPr lang="en-US" smtClean="0">
                <a:solidFill>
                  <a:srgbClr val="0000FF"/>
                </a:solidFill>
              </a:rPr>
              <a:t>enable the compiler to reserve the proper amount of memory for the object.</a:t>
            </a:r>
          </a:p>
          <a:p>
            <a:pPr lvl="1">
              <a:lnSpc>
                <a:spcPct val="120000"/>
              </a:lnSpc>
            </a:pPr>
            <a:r>
              <a:rPr lang="en-US" smtClean="0">
                <a:solidFill>
                  <a:srgbClr val="0000FF"/>
                </a:solidFill>
              </a:rPr>
              <a:t>The compiler must determine whether the derived class uses the base class’s inherited members properly.</a:t>
            </a:r>
            <a:endParaRPr lang="en-US" dirty="0" smtClean="0">
              <a:solidFill>
                <a:srgbClr val="0000FF"/>
              </a:solidFill>
            </a:endParaRPr>
          </a:p>
        </p:txBody>
      </p:sp>
      <p:sp>
        <p:nvSpPr>
          <p:cNvPr id="7475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11.3.3 Creating a CommissionEmployee–BasePlusCommissionEmployee Inheritance Hierarchy</a:t>
            </a:r>
            <a:endParaRPr lang="en-US" sz="2800" dirty="0" smtClean="0"/>
          </a:p>
        </p:txBody>
      </p:sp>
      <p:sp>
        <p:nvSpPr>
          <p:cNvPr id="78851" name="Text Placeholder 2"/>
          <p:cNvSpPr>
            <a:spLocks noGrp="1"/>
          </p:cNvSpPr>
          <p:nvPr>
            <p:ph type="body" idx="1"/>
          </p:nvPr>
        </p:nvSpPr>
        <p:spPr/>
        <p:txBody>
          <a:bodyPr>
            <a:normAutofit fontScale="92500" lnSpcReduction="20000"/>
          </a:bodyPr>
          <a:lstStyle/>
          <a:p>
            <a:pPr>
              <a:lnSpc>
                <a:spcPct val="110000"/>
              </a:lnSpc>
            </a:pPr>
            <a:r>
              <a:rPr lang="en-US" smtClean="0">
                <a:solidFill>
                  <a:srgbClr val="0000FF"/>
                </a:solidFill>
              </a:rPr>
              <a:t>Linking Process in an Inheritance Hierarchy</a:t>
            </a:r>
          </a:p>
          <a:p>
            <a:pPr>
              <a:lnSpc>
                <a:spcPct val="110000"/>
              </a:lnSpc>
            </a:pPr>
            <a:r>
              <a:rPr lang="en-US" smtClean="0"/>
              <a:t>In Section 3.7, we discussed the linking process for creating an executable GradeBook application.</a:t>
            </a:r>
          </a:p>
          <a:p>
            <a:pPr>
              <a:lnSpc>
                <a:spcPct val="110000"/>
              </a:lnSpc>
            </a:pPr>
            <a:r>
              <a:rPr lang="en-US" smtClean="0"/>
              <a:t>The linking process is similar for a program that uses classes in an inheritance hierarchy.</a:t>
            </a:r>
          </a:p>
          <a:p>
            <a:pPr>
              <a:lnSpc>
                <a:spcPct val="110000"/>
              </a:lnSpc>
            </a:pPr>
            <a:r>
              <a:rPr lang="en-US" smtClean="0"/>
              <a:t>The process requires the object code for all classes used in the program and the object code for the direct and indirect base classes of any derived classes used by the program.</a:t>
            </a:r>
          </a:p>
          <a:p>
            <a:pPr>
              <a:lnSpc>
                <a:spcPct val="110000"/>
              </a:lnSpc>
            </a:pPr>
            <a:r>
              <a:rPr lang="en-US" smtClean="0"/>
              <a:t>The code is also linked with the object code for any C++ Standard Library classes used in the classes or the client code.</a:t>
            </a:r>
            <a:endParaRPr lang="en-US" dirty="0" smtClean="0"/>
          </a:p>
        </p:txBody>
      </p:sp>
      <p:sp>
        <p:nvSpPr>
          <p:cNvPr id="7578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smtClean="0"/>
              <a:t>11.3.4 CommissionEmployee–BasePlusCommissionEmployee Inheritance Hierarchy Using protected Data</a:t>
            </a:r>
            <a:endParaRPr lang="en-US" sz="2400" dirty="0" smtClean="0"/>
          </a:p>
        </p:txBody>
      </p:sp>
      <p:sp>
        <p:nvSpPr>
          <p:cNvPr id="74755" name="Text Placeholder 2"/>
          <p:cNvSpPr>
            <a:spLocks noGrp="1"/>
          </p:cNvSpPr>
          <p:nvPr>
            <p:ph type="body" idx="1"/>
          </p:nvPr>
        </p:nvSpPr>
        <p:spPr/>
        <p:txBody>
          <a:bodyPr>
            <a:normAutofit fontScale="92500" lnSpcReduction="10000"/>
          </a:bodyPr>
          <a:lstStyle/>
          <a:p>
            <a:pPr>
              <a:lnSpc>
                <a:spcPct val="110000"/>
              </a:lnSpc>
            </a:pPr>
            <a:r>
              <a:rPr lang="en-US" smtClean="0"/>
              <a:t>In this section, we introduce the access specifier </a:t>
            </a:r>
            <a:r>
              <a:rPr lang="en-US" smtClean="0">
                <a:solidFill>
                  <a:srgbClr val="0000FF"/>
                </a:solidFill>
              </a:rPr>
              <a:t>protected</a:t>
            </a:r>
            <a:r>
              <a:rPr lang="en-US" smtClean="0"/>
              <a:t>.</a:t>
            </a:r>
          </a:p>
          <a:p>
            <a:pPr>
              <a:lnSpc>
                <a:spcPct val="110000"/>
              </a:lnSpc>
            </a:pPr>
            <a:r>
              <a:rPr lang="en-US" smtClean="0"/>
              <a:t>To enable class BasePlusCommissionEmployee to </a:t>
            </a:r>
            <a:r>
              <a:rPr lang="en-US" smtClean="0">
                <a:solidFill>
                  <a:srgbClr val="FF0000"/>
                </a:solidFill>
              </a:rPr>
              <a:t>directly access</a:t>
            </a:r>
            <a:r>
              <a:rPr lang="en-US" smtClean="0"/>
              <a:t> CommissionEmployee data members firstName, lastName, socialSecurityNumber, grossSales and commissionRate, we can declare those members as protected in the base class.</a:t>
            </a:r>
          </a:p>
          <a:p>
            <a:pPr>
              <a:lnSpc>
                <a:spcPct val="110000"/>
              </a:lnSpc>
            </a:pPr>
            <a:r>
              <a:rPr lang="en-US" smtClean="0"/>
              <a:t>A base class’s protected members can be accessed within the body of that base class, by members and friends of that base class, and by members and friends of any classes derived from that base class.</a:t>
            </a:r>
          </a:p>
        </p:txBody>
      </p:sp>
      <p:sp>
        <p:nvSpPr>
          <p:cNvPr id="7680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smtClean="0"/>
              <a:t>11.3.4 CommissionEmployee–BasePlusCommissionEmployee Inheritance Hierarchy Using protected Data (cont.)</a:t>
            </a:r>
            <a:endParaRPr lang="en-US" sz="2400" dirty="0" smtClean="0"/>
          </a:p>
        </p:txBody>
      </p:sp>
      <p:sp>
        <p:nvSpPr>
          <p:cNvPr id="80899" name="Text Placeholder 2"/>
          <p:cNvSpPr>
            <a:spLocks noGrp="1"/>
          </p:cNvSpPr>
          <p:nvPr>
            <p:ph type="body" idx="1"/>
          </p:nvPr>
        </p:nvSpPr>
        <p:spPr/>
        <p:txBody>
          <a:bodyPr/>
          <a:lstStyle/>
          <a:p>
            <a:r>
              <a:rPr lang="en-US" smtClean="0"/>
              <a:t>Defining Base Class CommissionEmployee with protected Data</a:t>
            </a:r>
          </a:p>
          <a:p>
            <a:r>
              <a:rPr lang="en-US" smtClean="0">
                <a:solidFill>
                  <a:srgbClr val="FF0000"/>
                </a:solidFill>
              </a:rPr>
              <a:t>Class CommissionEmployee (Fig. 11.12) now declares data members firstName, lastName, socialSecurityNumber, grossSales and commissionRate as </a:t>
            </a:r>
            <a:r>
              <a:rPr lang="en-US" smtClean="0">
                <a:solidFill>
                  <a:srgbClr val="0000FF"/>
                </a:solidFill>
              </a:rPr>
              <a:t>protected</a:t>
            </a:r>
            <a:r>
              <a:rPr lang="en-US" smtClean="0">
                <a:solidFill>
                  <a:srgbClr val="FF0000"/>
                </a:solidFill>
              </a:rPr>
              <a:t> (lines 31–36) rather than private.</a:t>
            </a:r>
          </a:p>
          <a:p>
            <a:r>
              <a:rPr lang="en-US" smtClean="0"/>
              <a:t>The member-function implementations are identical to those in Fig. 11.5.</a:t>
            </a:r>
            <a:endParaRPr lang="en-US" dirty="0" smtClean="0"/>
          </a:p>
        </p:txBody>
      </p:sp>
      <p:sp>
        <p:nvSpPr>
          <p:cNvPr id="7885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 descr="cpphtp9_11_Page_3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 descr="cpphtp9_11_Page_3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4" name="Straight Arrow Connector 3"/>
          <p:cNvCxnSpPr/>
          <p:nvPr/>
        </p:nvCxnSpPr>
        <p:spPr>
          <a:xfrm>
            <a:off x="304800" y="2603157"/>
            <a:ext cx="12192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smtClean="0"/>
              <a:t>11.3.4 </a:t>
            </a:r>
            <a:r>
              <a:rPr lang="en-US" sz="2400" smtClean="0"/>
              <a:t>CommissionEmployeeBasePlusCommissionEmployee </a:t>
            </a:r>
            <a:r>
              <a:rPr lang="en-US" sz="2400" smtClean="0"/>
              <a:t>Inheritance Hierarchy Using </a:t>
            </a:r>
            <a:r>
              <a:rPr lang="en-US" sz="2400" smtClean="0">
                <a:solidFill>
                  <a:srgbClr val="0000FF"/>
                </a:solidFill>
              </a:rPr>
              <a:t>protected</a:t>
            </a:r>
            <a:r>
              <a:rPr lang="en-US" sz="2400" smtClean="0"/>
              <a:t> Data (cont.)</a:t>
            </a:r>
            <a:endParaRPr lang="en-US" sz="2400" dirty="0" smtClean="0"/>
          </a:p>
        </p:txBody>
      </p:sp>
      <p:sp>
        <p:nvSpPr>
          <p:cNvPr id="78851" name="Text Placeholder 2"/>
          <p:cNvSpPr>
            <a:spLocks noGrp="1"/>
          </p:cNvSpPr>
          <p:nvPr>
            <p:ph type="body" idx="1"/>
          </p:nvPr>
        </p:nvSpPr>
        <p:spPr/>
        <p:txBody>
          <a:bodyPr>
            <a:normAutofit fontScale="77500" lnSpcReduction="20000"/>
          </a:bodyPr>
          <a:lstStyle/>
          <a:p>
            <a:pPr>
              <a:lnSpc>
                <a:spcPct val="120000"/>
              </a:lnSpc>
            </a:pPr>
            <a:r>
              <a:rPr lang="en-US" smtClean="0"/>
              <a:t>BasePlusCommissionEmployee inherits from class CommissionEmployee in Fig. 11.12.</a:t>
            </a:r>
          </a:p>
          <a:p>
            <a:pPr>
              <a:lnSpc>
                <a:spcPct val="120000"/>
              </a:lnSpc>
            </a:pPr>
            <a:r>
              <a:rPr lang="en-US" smtClean="0">
                <a:solidFill>
                  <a:srgbClr val="FF0000"/>
                </a:solidFill>
              </a:rPr>
              <a:t>Objects of class BasePlusCommissionEmployee can access inherited data members that are declared protected in class CommissionEmployee</a:t>
            </a:r>
            <a:r>
              <a:rPr lang="en-US" smtClean="0"/>
              <a:t> (i.e., data members firstName, lastName, socialSecurityNumber, grossSales and commissionRate).</a:t>
            </a:r>
          </a:p>
          <a:p>
            <a:pPr>
              <a:lnSpc>
                <a:spcPct val="120000"/>
              </a:lnSpc>
            </a:pPr>
            <a:r>
              <a:rPr lang="en-US" smtClean="0"/>
              <a:t>As a result, the compiler does not generate errors when compiling the BasePlusCommissionEmployee earnings and print member-function definitions in Fig. 11.11 (lines 34–38 and 41–49, respectively).</a:t>
            </a:r>
          </a:p>
          <a:p>
            <a:pPr>
              <a:lnSpc>
                <a:spcPct val="120000"/>
              </a:lnSpc>
            </a:pPr>
            <a:r>
              <a:rPr lang="en-US" smtClean="0"/>
              <a:t>Objects of a derived class also can access protected members in any of that derived class’s indirect base classes.</a:t>
            </a:r>
          </a:p>
        </p:txBody>
      </p:sp>
      <p:sp>
        <p:nvSpPr>
          <p:cNvPr id="8602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smtClean="0"/>
              <a:t>11.3.4 CommissionEmployee–BasePlusCommissionEmployee Inheritance Hierarchy Using protected Data (cont.)</a:t>
            </a:r>
            <a:endParaRPr lang="en-US" sz="2400" dirty="0" smtClean="0"/>
          </a:p>
        </p:txBody>
      </p:sp>
      <p:sp>
        <p:nvSpPr>
          <p:cNvPr id="84995" name="Text Placeholder 2"/>
          <p:cNvSpPr>
            <a:spLocks noGrp="1"/>
          </p:cNvSpPr>
          <p:nvPr>
            <p:ph type="body" idx="1"/>
          </p:nvPr>
        </p:nvSpPr>
        <p:spPr/>
        <p:txBody>
          <a:bodyPr>
            <a:normAutofit fontScale="70000" lnSpcReduction="20000"/>
          </a:bodyPr>
          <a:lstStyle/>
          <a:p>
            <a:pPr>
              <a:lnSpc>
                <a:spcPct val="120000"/>
              </a:lnSpc>
            </a:pPr>
            <a:r>
              <a:rPr lang="en-US" sz="2900" smtClean="0">
                <a:solidFill>
                  <a:srgbClr val="0000FF"/>
                </a:solidFill>
              </a:rPr>
              <a:t>Testing the Modified BasePlusCommissionEmployee Clas</a:t>
            </a:r>
            <a:r>
              <a:rPr lang="en-US" smtClean="0"/>
              <a:t>s</a:t>
            </a:r>
          </a:p>
          <a:p>
            <a:pPr>
              <a:lnSpc>
                <a:spcPct val="120000"/>
              </a:lnSpc>
            </a:pPr>
            <a:r>
              <a:rPr lang="en-US" smtClean="0"/>
              <a:t>To test the updated class hierarchy, we reused the test program from Fig. 11.9.</a:t>
            </a:r>
          </a:p>
          <a:p>
            <a:pPr>
              <a:lnSpc>
                <a:spcPct val="120000"/>
              </a:lnSpc>
            </a:pPr>
            <a:r>
              <a:rPr lang="en-US" smtClean="0"/>
              <a:t>As shown in Fig. 11.13, the output is identical to that of Fig. 11.9.</a:t>
            </a:r>
          </a:p>
          <a:p>
            <a:pPr>
              <a:lnSpc>
                <a:spcPct val="120000"/>
              </a:lnSpc>
            </a:pPr>
            <a:r>
              <a:rPr lang="en-US" smtClean="0"/>
              <a:t>The code for class BasePlusCommissionEmployee, which is 74 lines, is </a:t>
            </a:r>
            <a:r>
              <a:rPr lang="en-US" smtClean="0">
                <a:solidFill>
                  <a:srgbClr val="FF0000"/>
                </a:solidFill>
              </a:rPr>
              <a:t>considerably shorter </a:t>
            </a:r>
            <a:r>
              <a:rPr lang="en-US" smtClean="0"/>
              <a:t>than the code for the noninherited version of the class, which is 161 lines, because the inherited version absorbs part of its functionality from CommissionEmployee, whereas the noninherited version does not absorb any functionality.</a:t>
            </a:r>
          </a:p>
          <a:p>
            <a:pPr>
              <a:lnSpc>
                <a:spcPct val="120000"/>
              </a:lnSpc>
            </a:pPr>
            <a:r>
              <a:rPr lang="en-US" smtClean="0"/>
              <a:t>Also, there is now only one copy of the CommissionEmployee functionality declared and defined in class CommissionEmployee.</a:t>
            </a:r>
          </a:p>
          <a:p>
            <a:pPr lvl="1">
              <a:lnSpc>
                <a:spcPct val="120000"/>
              </a:lnSpc>
            </a:pPr>
            <a:r>
              <a:rPr lang="en-US" sz="2900" smtClean="0">
                <a:solidFill>
                  <a:srgbClr val="00B050"/>
                </a:solidFill>
              </a:rPr>
              <a:t>Makes the source code easier to maintain, modify and debug.</a:t>
            </a:r>
            <a:endParaRPr lang="en-US" sz="2900" dirty="0" smtClean="0">
              <a:solidFill>
                <a:srgbClr val="00B050"/>
              </a:solidFill>
            </a:endParaRPr>
          </a:p>
        </p:txBody>
      </p:sp>
      <p:sp>
        <p:nvSpPr>
          <p:cNvPr id="9114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11.2  Base Classes and Derived Classes (cont.)</a:t>
            </a:r>
            <a:endParaRPr lang="en-US" dirty="0" smtClean="0"/>
          </a:p>
        </p:txBody>
      </p:sp>
      <p:sp>
        <p:nvSpPr>
          <p:cNvPr id="16387" name="Text Placeholder 2"/>
          <p:cNvSpPr>
            <a:spLocks noGrp="1"/>
          </p:cNvSpPr>
          <p:nvPr>
            <p:ph type="body" idx="1"/>
          </p:nvPr>
        </p:nvSpPr>
        <p:spPr>
          <a:xfrm>
            <a:off x="457200" y="1401892"/>
            <a:ext cx="8229600" cy="4525962"/>
          </a:xfrm>
        </p:spPr>
        <p:txBody>
          <a:bodyPr/>
          <a:lstStyle/>
          <a:p>
            <a:r>
              <a:rPr lang="en-US" smtClean="0"/>
              <a:t>A base class exists in a </a:t>
            </a:r>
            <a:r>
              <a:rPr lang="en-US" smtClean="0">
                <a:solidFill>
                  <a:srgbClr val="0000FF"/>
                </a:solidFill>
              </a:rPr>
              <a:t>hierarchical relationship </a:t>
            </a:r>
            <a:r>
              <a:rPr lang="en-US" smtClean="0"/>
              <a:t>with its derived classes.</a:t>
            </a:r>
          </a:p>
          <a:p>
            <a:r>
              <a:rPr lang="en-US" smtClean="0"/>
              <a:t>Although classes can exist independently, once they’re employed in inheritance relationships, they become affiliated with other classes.</a:t>
            </a:r>
          </a:p>
          <a:p>
            <a:r>
              <a:rPr lang="en-US" smtClean="0"/>
              <a:t>A class becomes either a </a:t>
            </a:r>
            <a:r>
              <a:rPr lang="en-US" smtClean="0">
                <a:solidFill>
                  <a:srgbClr val="0000FF"/>
                </a:solidFill>
              </a:rPr>
              <a:t>base class </a:t>
            </a:r>
            <a:r>
              <a:rPr lang="en-US" smtClean="0"/>
              <a:t>- supplying members to other classes, a </a:t>
            </a:r>
            <a:r>
              <a:rPr lang="en-US" smtClean="0">
                <a:solidFill>
                  <a:srgbClr val="0000FF"/>
                </a:solidFill>
              </a:rPr>
              <a:t>derived class </a:t>
            </a:r>
            <a:r>
              <a:rPr lang="en-US" smtClean="0"/>
              <a:t>- inheriting its members from other classes, or both.</a:t>
            </a:r>
          </a:p>
          <a:p>
            <a:r>
              <a:rPr lang="en-US" smtClean="0"/>
              <a:t>For </a:t>
            </a:r>
            <a:r>
              <a:rPr lang="en-US" smtClean="0">
                <a:solidFill>
                  <a:srgbClr val="FF0000"/>
                </a:solidFill>
              </a:rPr>
              <a:t>Java</a:t>
            </a:r>
            <a:r>
              <a:rPr lang="en-US" smtClean="0"/>
              <a:t> the terms </a:t>
            </a:r>
            <a:r>
              <a:rPr lang="en-US" smtClean="0">
                <a:solidFill>
                  <a:srgbClr val="0000FF"/>
                </a:solidFill>
              </a:rPr>
              <a:t>super class</a:t>
            </a:r>
            <a:r>
              <a:rPr lang="en-US" smtClean="0"/>
              <a:t> and </a:t>
            </a:r>
            <a:r>
              <a:rPr lang="en-US" smtClean="0">
                <a:solidFill>
                  <a:srgbClr val="0000FF"/>
                </a:solidFill>
              </a:rPr>
              <a:t>sub class</a:t>
            </a:r>
            <a:r>
              <a:rPr lang="en-US" smtClean="0"/>
              <a:t> are usually used.</a:t>
            </a:r>
          </a:p>
        </p:txBody>
      </p:sp>
      <p:sp>
        <p:nvSpPr>
          <p:cNvPr id="2253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1" descr="cpphtp9_11_Page_4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smtClean="0"/>
              <a:t>11.3.4 CommissionEmployee–BasePlusCommissionEmployee Inheritance Hierarchy Using protected Data (cont.)</a:t>
            </a:r>
            <a:endParaRPr lang="en-US" sz="2400" dirty="0" smtClean="0"/>
          </a:p>
        </p:txBody>
      </p:sp>
      <p:sp>
        <p:nvSpPr>
          <p:cNvPr id="87043" name="Text Placeholder 2"/>
          <p:cNvSpPr>
            <a:spLocks noGrp="1"/>
          </p:cNvSpPr>
          <p:nvPr>
            <p:ph type="body" idx="1"/>
          </p:nvPr>
        </p:nvSpPr>
        <p:spPr/>
        <p:txBody>
          <a:bodyPr/>
          <a:lstStyle/>
          <a:p>
            <a:r>
              <a:rPr lang="en-US" smtClean="0"/>
              <a:t>Notes on Using protected Data</a:t>
            </a:r>
          </a:p>
          <a:p>
            <a:r>
              <a:rPr lang="en-US" smtClean="0">
                <a:solidFill>
                  <a:srgbClr val="FF0000"/>
                </a:solidFill>
              </a:rPr>
              <a:t>Inheriting protected data members slightly increases performance</a:t>
            </a:r>
            <a:r>
              <a:rPr lang="en-US" smtClean="0"/>
              <a:t>, because we can directly access the members without incurring the overhead of calls to set or get member functions.</a:t>
            </a:r>
            <a:endParaRPr lang="en-US" dirty="0" smtClean="0"/>
          </a:p>
        </p:txBody>
      </p:sp>
      <p:sp>
        <p:nvSpPr>
          <p:cNvPr id="9523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descr="cpphtp9_11_Page_4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smtClean="0"/>
              <a:t>11.3.4 CommissionEmployee–BasePlusCommissionEmployee Inheritance Hierarchy Using protected Data (cont.)</a:t>
            </a:r>
            <a:endParaRPr lang="en-US" sz="2400" dirty="0" smtClean="0"/>
          </a:p>
        </p:txBody>
      </p:sp>
      <p:sp>
        <p:nvSpPr>
          <p:cNvPr id="83971" name="Text Placeholder 2"/>
          <p:cNvSpPr>
            <a:spLocks noGrp="1"/>
          </p:cNvSpPr>
          <p:nvPr>
            <p:ph type="body" idx="1"/>
          </p:nvPr>
        </p:nvSpPr>
        <p:spPr/>
        <p:txBody>
          <a:bodyPr>
            <a:normAutofit fontScale="77500" lnSpcReduction="20000"/>
          </a:bodyPr>
          <a:lstStyle/>
          <a:p>
            <a:pPr>
              <a:lnSpc>
                <a:spcPct val="120000"/>
              </a:lnSpc>
            </a:pPr>
            <a:r>
              <a:rPr lang="en-US" smtClean="0">
                <a:solidFill>
                  <a:srgbClr val="0000FF"/>
                </a:solidFill>
              </a:rPr>
              <a:t>Using protected data members creates two serious </a:t>
            </a:r>
            <a:r>
              <a:rPr lang="en-US" smtClean="0">
                <a:solidFill>
                  <a:srgbClr val="0000FF"/>
                </a:solidFill>
              </a:rPr>
              <a:t>problems:</a:t>
            </a:r>
            <a:endParaRPr lang="en-US" smtClean="0">
              <a:solidFill>
                <a:srgbClr val="0000FF"/>
              </a:solidFill>
            </a:endParaRPr>
          </a:p>
          <a:p>
            <a:pPr lvl="1">
              <a:lnSpc>
                <a:spcPct val="120000"/>
              </a:lnSpc>
            </a:pPr>
            <a:r>
              <a:rPr lang="en-US" smtClean="0">
                <a:solidFill>
                  <a:srgbClr val="FF0000"/>
                </a:solidFill>
              </a:rPr>
              <a:t>The derived-class object does </a:t>
            </a:r>
            <a:r>
              <a:rPr lang="en-US" u="sng" smtClean="0">
                <a:solidFill>
                  <a:srgbClr val="FF0000"/>
                </a:solidFill>
              </a:rPr>
              <a:t>not have to use a member function</a:t>
            </a:r>
            <a:r>
              <a:rPr lang="en-US" smtClean="0">
                <a:solidFill>
                  <a:srgbClr val="FF0000"/>
                </a:solidFill>
              </a:rPr>
              <a:t> to set the value of the base class’s protected data member.</a:t>
            </a:r>
          </a:p>
          <a:p>
            <a:pPr lvl="1">
              <a:lnSpc>
                <a:spcPct val="120000"/>
              </a:lnSpc>
            </a:pPr>
            <a:r>
              <a:rPr lang="en-US" u="sng" smtClean="0">
                <a:solidFill>
                  <a:srgbClr val="FF0000"/>
                </a:solidFill>
              </a:rPr>
              <a:t>Derived-class member functions are more likely to be written so that they depend on the base-class implementation</a:t>
            </a:r>
            <a:r>
              <a:rPr lang="en-US" smtClean="0">
                <a:solidFill>
                  <a:srgbClr val="FF0000"/>
                </a:solidFill>
              </a:rPr>
              <a:t>. Derived classes should depend only on the base-class services (i.e., non-private member functions) and not on the base-class implementation.</a:t>
            </a:r>
          </a:p>
          <a:p>
            <a:pPr>
              <a:lnSpc>
                <a:spcPct val="120000"/>
              </a:lnSpc>
            </a:pPr>
            <a:r>
              <a:rPr lang="en-US" b="1" smtClean="0">
                <a:solidFill>
                  <a:srgbClr val="33CC33"/>
                </a:solidFill>
              </a:rPr>
              <a:t>With </a:t>
            </a:r>
            <a:r>
              <a:rPr lang="en-US" b="1" smtClean="0">
                <a:solidFill>
                  <a:srgbClr val="0000FF"/>
                </a:solidFill>
              </a:rPr>
              <a:t>protected</a:t>
            </a:r>
            <a:r>
              <a:rPr lang="en-US" b="1" smtClean="0">
                <a:solidFill>
                  <a:srgbClr val="33CC33"/>
                </a:solidFill>
              </a:rPr>
              <a:t> data members in the base class, if the base-class implementation changes, we may need to modify all derived classes of that base class.</a:t>
            </a:r>
          </a:p>
          <a:p>
            <a:pPr>
              <a:lnSpc>
                <a:spcPct val="120000"/>
              </a:lnSpc>
            </a:pPr>
            <a:r>
              <a:rPr lang="en-US" smtClean="0"/>
              <a:t>Such software is said to be </a:t>
            </a:r>
            <a:r>
              <a:rPr lang="en-US" smtClean="0">
                <a:solidFill>
                  <a:srgbClr val="FF0000"/>
                </a:solidFill>
              </a:rPr>
              <a:t>fragile</a:t>
            </a:r>
            <a:r>
              <a:rPr lang="en-US" smtClean="0"/>
              <a:t> or </a:t>
            </a:r>
            <a:r>
              <a:rPr lang="en-US" smtClean="0">
                <a:solidFill>
                  <a:srgbClr val="FF0000"/>
                </a:solidFill>
              </a:rPr>
              <a:t>brittle</a:t>
            </a:r>
            <a:r>
              <a:rPr lang="en-US" smtClean="0"/>
              <a:t>, because a small change in the base class can “break” derived-class implementation.</a:t>
            </a:r>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1" descr="cpphtp9_11_Page_4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1" descr="cpphtp9_11_Page_4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smtClean="0"/>
              <a:t>11.3.5 CommissionEmployee–BasePlusCommissionEmployee Inheritance Hierarchy Using private Data</a:t>
            </a:r>
            <a:endParaRPr lang="en-US" sz="2400" dirty="0" smtClean="0"/>
          </a:p>
        </p:txBody>
      </p:sp>
      <p:sp>
        <p:nvSpPr>
          <p:cNvPr id="87043" name="Text Placeholder 2"/>
          <p:cNvSpPr>
            <a:spLocks noGrp="1"/>
          </p:cNvSpPr>
          <p:nvPr>
            <p:ph type="body" idx="1"/>
          </p:nvPr>
        </p:nvSpPr>
        <p:spPr/>
        <p:txBody>
          <a:bodyPr/>
          <a:lstStyle/>
          <a:p>
            <a:r>
              <a:rPr lang="en-US" smtClean="0"/>
              <a:t>We now reexamine our hierarchy once more, </a:t>
            </a:r>
            <a:r>
              <a:rPr lang="en-US" b="1" smtClean="0">
                <a:solidFill>
                  <a:srgbClr val="0000FF"/>
                </a:solidFill>
              </a:rPr>
              <a:t>this time using the best software engineering practices.</a:t>
            </a:r>
          </a:p>
          <a:p>
            <a:r>
              <a:rPr lang="en-US" smtClean="0"/>
              <a:t>Class CommissionEmployee now declares data members firstName, lastName, socialSecurityNumber, grossSales and commissionRate as private (as shown previously in lines 31–36 of Fig. 11.4). </a:t>
            </a:r>
          </a:p>
        </p:txBody>
      </p:sp>
      <p:sp>
        <p:nvSpPr>
          <p:cNvPr id="10035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smtClean="0"/>
              <a:t>11.3.5 CommissionEmployee–BasePlusCommissionEmployee Inheritance Hierarchy Using private Data (cont.)</a:t>
            </a:r>
            <a:endParaRPr lang="en-US" sz="2400" dirty="0" smtClean="0"/>
          </a:p>
        </p:txBody>
      </p:sp>
      <p:sp>
        <p:nvSpPr>
          <p:cNvPr id="93187" name="Text Placeholder 2"/>
          <p:cNvSpPr>
            <a:spLocks noGrp="1"/>
          </p:cNvSpPr>
          <p:nvPr>
            <p:ph type="body" idx="1"/>
          </p:nvPr>
        </p:nvSpPr>
        <p:spPr/>
        <p:txBody>
          <a:bodyPr>
            <a:normAutofit fontScale="85000" lnSpcReduction="20000"/>
          </a:bodyPr>
          <a:lstStyle/>
          <a:p>
            <a:pPr>
              <a:lnSpc>
                <a:spcPct val="120000"/>
              </a:lnSpc>
            </a:pPr>
            <a:r>
              <a:rPr lang="en-US" smtClean="0"/>
              <a:t>Changes to Class CommissionEmployee’s Member Function Definitions</a:t>
            </a:r>
          </a:p>
          <a:p>
            <a:pPr>
              <a:lnSpc>
                <a:spcPct val="120000"/>
              </a:lnSpc>
            </a:pPr>
            <a:r>
              <a:rPr lang="en-US" smtClean="0"/>
              <a:t>In the CommissionEmployee constructor implementation (Fig. 11.14, lines 9–16), we use </a:t>
            </a:r>
            <a:r>
              <a:rPr lang="en-US" smtClean="0">
                <a:solidFill>
                  <a:srgbClr val="FF0000"/>
                </a:solidFill>
              </a:rPr>
              <a:t>member initializers </a:t>
            </a:r>
            <a:r>
              <a:rPr lang="en-US" smtClean="0"/>
              <a:t>(line 12) to set the values of members firstName, lastName and socialSecurityNumber.</a:t>
            </a:r>
          </a:p>
          <a:p>
            <a:pPr>
              <a:lnSpc>
                <a:spcPct val="120000"/>
              </a:lnSpc>
            </a:pPr>
            <a:r>
              <a:rPr lang="en-US" smtClean="0"/>
              <a:t>We show how derived-class BasePlusCommissionEmployee (Fig. 11.15) can invoke </a:t>
            </a:r>
            <a:r>
              <a:rPr lang="en-US" smtClean="0">
                <a:solidFill>
                  <a:srgbClr val="FF0000"/>
                </a:solidFill>
              </a:rPr>
              <a:t>non-private base-class member functions </a:t>
            </a:r>
            <a:r>
              <a:rPr lang="en-US" smtClean="0"/>
              <a:t>(setFirstName, getFirstName, setLastName, getLastName, setSocialSecurityNumber and getSocialSecurityNumber) to manipulate these data members.</a:t>
            </a:r>
          </a:p>
          <a:p>
            <a:pPr>
              <a:lnSpc>
                <a:spcPct val="120000"/>
              </a:lnSpc>
            </a:pPr>
            <a:endParaRPr lang="en-US" dirty="0" smtClean="0"/>
          </a:p>
        </p:txBody>
      </p:sp>
      <p:sp>
        <p:nvSpPr>
          <p:cNvPr id="10342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descr="cpphtp9_11_Page_4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1" descr="cpphtp9_11_Page_4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descr="cpphtp9_11_Page_04"/>
          <p:cNvPicPr>
            <a:picLocks noGrp="1" noChangeAspect="1"/>
          </p:cNvPicPr>
          <p:nvPr isPhoto="1"/>
        </p:nvPicPr>
        <p:blipFill rotWithShape="1">
          <a:blip r:embed="rId2">
            <a:extLst>
              <a:ext uri="{28A0092B-C50C-407E-A947-70E740481C1C}">
                <a14:useLocalDpi xmlns:a14="http://schemas.microsoft.com/office/drawing/2010/main" val="0"/>
              </a:ext>
            </a:extLst>
          </a:blip>
          <a:srcRect l="22500" t="-600" r="22500" b="46468"/>
          <a:stretch/>
        </p:blipFill>
        <p:spPr bwMode="auto">
          <a:xfrm>
            <a:off x="1143000" y="609600"/>
            <a:ext cx="7013782"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1" descr="cpphtp9_11_Page_4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1" descr="cpphtp9_11_Page_4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1" descr="cpphtp9_11_Page_4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1" descr="cpphtp9_11_Page_4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9" name="Straight Arrow Connector 8"/>
          <p:cNvCxnSpPr/>
          <p:nvPr/>
        </p:nvCxnSpPr>
        <p:spPr>
          <a:xfrm flipV="1">
            <a:off x="4114800" y="3810000"/>
            <a:ext cx="0" cy="1676400"/>
          </a:xfrm>
          <a:prstGeom prst="straightConnector1">
            <a:avLst/>
          </a:prstGeom>
          <a:ln w="1079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1" descr="cpphtp9_11_Page_5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smtClean="0"/>
              <a:t>11.3.5 CommissionEmployee–BasePlusCommissionEmployee Inheritance Hierarchy Using private Data (cont.)</a:t>
            </a:r>
            <a:endParaRPr lang="en-US" sz="2400" dirty="0" smtClean="0"/>
          </a:p>
        </p:txBody>
      </p:sp>
      <p:sp>
        <p:nvSpPr>
          <p:cNvPr id="101379" name="Text Placeholder 2"/>
          <p:cNvSpPr>
            <a:spLocks noGrp="1"/>
          </p:cNvSpPr>
          <p:nvPr>
            <p:ph type="body" idx="1"/>
          </p:nvPr>
        </p:nvSpPr>
        <p:spPr/>
        <p:txBody>
          <a:bodyPr/>
          <a:lstStyle/>
          <a:p>
            <a:r>
              <a:rPr lang="en-US" smtClean="0"/>
              <a:t>Changes to Class BasePlusCommissionEmployee’s Member Function Definitions</a:t>
            </a:r>
          </a:p>
          <a:p>
            <a:r>
              <a:rPr lang="en-US" smtClean="0"/>
              <a:t>Class BasePlusCommissionEmployee has several changes to its member-function implementations (Fig. 11.15) that distinguish it from the previous version of the class (Figs. 11.10–11.11).</a:t>
            </a:r>
          </a:p>
          <a:p>
            <a:r>
              <a:rPr lang="en-US" smtClean="0"/>
              <a:t>Member functions </a:t>
            </a:r>
            <a:r>
              <a:rPr lang="en-US" smtClean="0">
                <a:solidFill>
                  <a:srgbClr val="FF0000"/>
                </a:solidFill>
              </a:rPr>
              <a:t>earnings</a:t>
            </a:r>
            <a:r>
              <a:rPr lang="en-US" smtClean="0"/>
              <a:t> (Fig. 11.15, lines 34–37) and </a:t>
            </a:r>
            <a:r>
              <a:rPr lang="en-US" smtClean="0">
                <a:solidFill>
                  <a:srgbClr val="FF0000"/>
                </a:solidFill>
              </a:rPr>
              <a:t>print</a:t>
            </a:r>
            <a:r>
              <a:rPr lang="en-US" smtClean="0"/>
              <a:t> (lines 40–48) </a:t>
            </a:r>
            <a:r>
              <a:rPr lang="en-US" u="sng" smtClean="0"/>
              <a:t>each invoke getBaseSalary to obtain the base salary value</a:t>
            </a:r>
            <a:r>
              <a:rPr lang="en-US" smtClean="0"/>
              <a:t>.</a:t>
            </a:r>
            <a:endParaRPr lang="en-US" dirty="0" smtClean="0"/>
          </a:p>
        </p:txBody>
      </p:sp>
      <p:sp>
        <p:nvSpPr>
          <p:cNvPr id="11059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1" descr="cpphtp9_11_Page_5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4" name="Straight Arrow Connector 3"/>
          <p:cNvCxnSpPr/>
          <p:nvPr/>
        </p:nvCxnSpPr>
        <p:spPr>
          <a:xfrm>
            <a:off x="304800" y="19050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71849" y="3336325"/>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1" descr="cpphtp9_11_Page_5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4" name="Straight Arrow Connector 3"/>
          <p:cNvCxnSpPr/>
          <p:nvPr/>
        </p:nvCxnSpPr>
        <p:spPr>
          <a:xfrm flipH="1">
            <a:off x="6944497" y="4419600"/>
            <a:ext cx="1752600"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1" descr="cpphtp9_11_Page_5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4" name="Straight Arrow Connector 3"/>
          <p:cNvCxnSpPr/>
          <p:nvPr/>
        </p:nvCxnSpPr>
        <p:spPr>
          <a:xfrm flipH="1">
            <a:off x="4419600" y="2286000"/>
            <a:ext cx="1752600"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smtClean="0"/>
              <a:t>11.3.5 CommissionEmployee–BasePlusCommissionEmployee Inheritance Hierarchy Using private Data (cont.)</a:t>
            </a:r>
            <a:endParaRPr lang="en-US" sz="2400" dirty="0" smtClean="0"/>
          </a:p>
        </p:txBody>
      </p:sp>
      <p:sp>
        <p:nvSpPr>
          <p:cNvPr id="105475" name="Text Placeholder 2"/>
          <p:cNvSpPr>
            <a:spLocks noGrp="1"/>
          </p:cNvSpPr>
          <p:nvPr>
            <p:ph type="body" idx="1"/>
          </p:nvPr>
        </p:nvSpPr>
        <p:spPr/>
        <p:txBody>
          <a:bodyPr>
            <a:normAutofit fontScale="70000" lnSpcReduction="20000"/>
          </a:bodyPr>
          <a:lstStyle/>
          <a:p>
            <a:pPr>
              <a:lnSpc>
                <a:spcPct val="120000"/>
              </a:lnSpc>
            </a:pPr>
            <a:r>
              <a:rPr lang="en-US" sz="2800" smtClean="0">
                <a:solidFill>
                  <a:srgbClr val="0000FF"/>
                </a:solidFill>
              </a:rPr>
              <a:t>BasePlusCommissionEmployee Member Function earnings</a:t>
            </a:r>
          </a:p>
          <a:p>
            <a:pPr>
              <a:lnSpc>
                <a:spcPct val="120000"/>
              </a:lnSpc>
            </a:pPr>
            <a:r>
              <a:rPr lang="en-US" smtClean="0"/>
              <a:t>Class BasePlusCommissionEmployee’s earnings function (Fig. 11.15, lines 34–37) redefines class CommissionEmployee’s earnings member function (Fig. 11.14, lines 85–88) to calculate the earnings of a base-salaried commission employee. </a:t>
            </a:r>
            <a:r>
              <a:rPr lang="en-US" smtClean="0">
                <a:solidFill>
                  <a:srgbClr val="FF0000"/>
                </a:solidFill>
              </a:rPr>
              <a:t>It also calls CommissionEmployee’s earnings function.</a:t>
            </a:r>
          </a:p>
          <a:p>
            <a:pPr lvl="1">
              <a:lnSpc>
                <a:spcPct val="120000"/>
              </a:lnSpc>
            </a:pPr>
            <a:r>
              <a:rPr lang="en-US" sz="2600" smtClean="0">
                <a:solidFill>
                  <a:srgbClr val="008000"/>
                </a:solidFill>
              </a:rPr>
              <a:t>Note the syntax used to invoke a redefined base-class member function from a derived class—place the base-class name and the </a:t>
            </a:r>
            <a:r>
              <a:rPr lang="en-US" sz="2600" smtClean="0">
                <a:solidFill>
                  <a:srgbClr val="0000FF"/>
                </a:solidFill>
              </a:rPr>
              <a:t>binary scope resolution operator (::) </a:t>
            </a:r>
            <a:r>
              <a:rPr lang="en-US" sz="2600" smtClean="0">
                <a:solidFill>
                  <a:srgbClr val="008000"/>
                </a:solidFill>
              </a:rPr>
              <a:t>before the base-class member-function name. </a:t>
            </a:r>
            <a:br>
              <a:rPr lang="en-US" sz="2600" smtClean="0">
                <a:solidFill>
                  <a:srgbClr val="008000"/>
                </a:solidFill>
              </a:rPr>
            </a:br>
            <a:r>
              <a:rPr lang="en-US" sz="2600" smtClean="0">
                <a:solidFill>
                  <a:srgbClr val="008000"/>
                </a:solidFill>
              </a:rPr>
              <a:t/>
            </a:r>
            <a:br>
              <a:rPr lang="en-US" sz="2600" smtClean="0">
                <a:solidFill>
                  <a:srgbClr val="008000"/>
                </a:solidFill>
              </a:rPr>
            </a:br>
            <a:r>
              <a:rPr lang="en-US" sz="2600" smtClean="0">
                <a:solidFill>
                  <a:srgbClr val="008000"/>
                </a:solidFill>
              </a:rPr>
              <a:t>This is equivalent to using super in Java [  super.earnings() ]</a:t>
            </a:r>
          </a:p>
          <a:p>
            <a:pPr lvl="1">
              <a:lnSpc>
                <a:spcPct val="120000"/>
              </a:lnSpc>
            </a:pPr>
            <a:r>
              <a:rPr lang="en-US" sz="2600" smtClean="0"/>
              <a:t>Good software engineering practice: If an object’s member function performs the actions needed by another object, we should call that member function rather than duplicating its code body.</a:t>
            </a:r>
            <a:endParaRPr lang="en-US" sz="2600" dirty="0" smtClean="0"/>
          </a:p>
        </p:txBody>
      </p:sp>
      <p:sp>
        <p:nvSpPr>
          <p:cNvPr id="11674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11.2  Base Classes and Derived Classes (cont.)</a:t>
            </a:r>
            <a:endParaRPr lang="en-US" dirty="0" smtClean="0"/>
          </a:p>
        </p:txBody>
      </p:sp>
      <p:sp>
        <p:nvSpPr>
          <p:cNvPr id="21507" name="Text Placeholder 2"/>
          <p:cNvSpPr>
            <a:spLocks noGrp="1"/>
          </p:cNvSpPr>
          <p:nvPr>
            <p:ph type="body" idx="1"/>
          </p:nvPr>
        </p:nvSpPr>
        <p:spPr/>
        <p:txBody>
          <a:bodyPr>
            <a:normAutofit fontScale="92500" lnSpcReduction="20000"/>
          </a:bodyPr>
          <a:lstStyle/>
          <a:p>
            <a:pPr>
              <a:lnSpc>
                <a:spcPct val="110000"/>
              </a:lnSpc>
            </a:pPr>
            <a:r>
              <a:rPr lang="en-US" smtClean="0"/>
              <a:t>CommunityMember Class Hierarchy</a:t>
            </a:r>
          </a:p>
          <a:p>
            <a:pPr>
              <a:lnSpc>
                <a:spcPct val="110000"/>
              </a:lnSpc>
            </a:pPr>
            <a:r>
              <a:rPr lang="en-US" smtClean="0"/>
              <a:t>Let’s develop a simple inheritance hierarchy with five levels (represented by the </a:t>
            </a:r>
            <a:r>
              <a:rPr lang="en-US" smtClean="0">
                <a:solidFill>
                  <a:srgbClr val="C00000"/>
                </a:solidFill>
              </a:rPr>
              <a:t>UML class diagram </a:t>
            </a:r>
            <a:r>
              <a:rPr lang="en-US" smtClean="0"/>
              <a:t>in Fig. 11.2).</a:t>
            </a:r>
          </a:p>
          <a:p>
            <a:pPr>
              <a:lnSpc>
                <a:spcPct val="110000"/>
              </a:lnSpc>
            </a:pPr>
            <a:r>
              <a:rPr lang="en-US" smtClean="0"/>
              <a:t>A university community has thousands of CommunityMembers.</a:t>
            </a:r>
          </a:p>
          <a:p>
            <a:pPr>
              <a:lnSpc>
                <a:spcPct val="110000"/>
              </a:lnSpc>
            </a:pPr>
            <a:r>
              <a:rPr lang="en-US" smtClean="0"/>
              <a:t>Employees are either Faculty or Staff.</a:t>
            </a:r>
          </a:p>
          <a:p>
            <a:pPr>
              <a:lnSpc>
                <a:spcPct val="110000"/>
              </a:lnSpc>
            </a:pPr>
            <a:r>
              <a:rPr lang="en-US" smtClean="0"/>
              <a:t>Faculty are either Administrators or Teachers.</a:t>
            </a:r>
          </a:p>
          <a:p>
            <a:pPr>
              <a:lnSpc>
                <a:spcPct val="110000"/>
              </a:lnSpc>
            </a:pPr>
            <a:r>
              <a:rPr lang="en-US" smtClean="0"/>
              <a:t>Some Administrators, however, are also Teachers.</a:t>
            </a:r>
          </a:p>
          <a:p>
            <a:pPr>
              <a:lnSpc>
                <a:spcPct val="110000"/>
              </a:lnSpc>
            </a:pPr>
            <a:r>
              <a:rPr lang="en-US" smtClean="0"/>
              <a:t>We’ve used </a:t>
            </a:r>
            <a:r>
              <a:rPr lang="en-US" smtClean="0">
                <a:solidFill>
                  <a:srgbClr val="0000FF"/>
                </a:solidFill>
              </a:rPr>
              <a:t>multiple inheritance </a:t>
            </a:r>
            <a:r>
              <a:rPr lang="en-US" smtClean="0"/>
              <a:t>to form class AdministratorTeacher.</a:t>
            </a:r>
            <a:endParaRPr lang="en-US" dirty="0" smtClean="0"/>
          </a:p>
        </p:txBody>
      </p:sp>
      <p:sp>
        <p:nvSpPr>
          <p:cNvPr id="2355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1" descr="cpphtp9_11_Page_5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smtClean="0"/>
              <a:t>11.3.5 CommissionEmployee–BasePlusCommissionEmployee Inheritance Hierarchy Using private Data (cont.)</a:t>
            </a:r>
            <a:endParaRPr lang="en-US" sz="2400" dirty="0" smtClean="0"/>
          </a:p>
        </p:txBody>
      </p:sp>
      <p:sp>
        <p:nvSpPr>
          <p:cNvPr id="107523" name="Text Placeholder 2"/>
          <p:cNvSpPr>
            <a:spLocks noGrp="1"/>
          </p:cNvSpPr>
          <p:nvPr>
            <p:ph type="body" idx="1"/>
          </p:nvPr>
        </p:nvSpPr>
        <p:spPr/>
        <p:txBody>
          <a:bodyPr/>
          <a:lstStyle/>
          <a:p>
            <a:r>
              <a:rPr lang="en-US" smtClean="0">
                <a:solidFill>
                  <a:srgbClr val="0000FF"/>
                </a:solidFill>
              </a:rPr>
              <a:t>BasePlusCommissionEmployee Member Function </a:t>
            </a:r>
            <a:r>
              <a:rPr lang="en-US" smtClean="0">
                <a:solidFill>
                  <a:srgbClr val="FF0000"/>
                </a:solidFill>
              </a:rPr>
              <a:t>print</a:t>
            </a:r>
          </a:p>
          <a:p>
            <a:r>
              <a:rPr lang="en-US" smtClean="0"/>
              <a:t>BasePlusCommissionEmployee’s print function (Fig. 11.15, lines 40–48) redefines class CommissionEmployee’s print function (Fig. 11.14, lines 91–98) to output the appropriate base-salaried commission employee information. </a:t>
            </a:r>
          </a:p>
          <a:p>
            <a:r>
              <a:rPr lang="en-US" smtClean="0">
                <a:solidFill>
                  <a:srgbClr val="008000"/>
                </a:solidFill>
              </a:rPr>
              <a:t>By using </a:t>
            </a:r>
            <a:r>
              <a:rPr lang="en-US" smtClean="0">
                <a:solidFill>
                  <a:srgbClr val="FF0000"/>
                </a:solidFill>
              </a:rPr>
              <a:t>inheritance</a:t>
            </a:r>
            <a:r>
              <a:rPr lang="en-US" smtClean="0">
                <a:solidFill>
                  <a:srgbClr val="008000"/>
                </a:solidFill>
              </a:rPr>
              <a:t> and by </a:t>
            </a:r>
            <a:r>
              <a:rPr lang="en-US" smtClean="0">
                <a:solidFill>
                  <a:srgbClr val="FF0000"/>
                </a:solidFill>
              </a:rPr>
              <a:t>calling member functions </a:t>
            </a:r>
            <a:r>
              <a:rPr lang="en-US" smtClean="0">
                <a:solidFill>
                  <a:srgbClr val="008000"/>
                </a:solidFill>
              </a:rPr>
              <a:t>that hide the data and ensure consistency, we’ve efficiently and effectively constructed a well-engineered class.</a:t>
            </a:r>
            <a:endParaRPr lang="en-US" dirty="0" smtClean="0">
              <a:solidFill>
                <a:srgbClr val="008000"/>
              </a:solidFill>
            </a:endParaRPr>
          </a:p>
        </p:txBody>
      </p:sp>
      <p:sp>
        <p:nvSpPr>
          <p:cNvPr id="11776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11.4  Constructors and Destructors in Derived Classes</a:t>
            </a:r>
            <a:endParaRPr lang="en-US" sz="2800" dirty="0" smtClean="0"/>
          </a:p>
        </p:txBody>
      </p:sp>
      <p:sp>
        <p:nvSpPr>
          <p:cNvPr id="103427" name="Text Placeholder 2"/>
          <p:cNvSpPr>
            <a:spLocks noGrp="1"/>
          </p:cNvSpPr>
          <p:nvPr>
            <p:ph type="body" idx="1"/>
          </p:nvPr>
        </p:nvSpPr>
        <p:spPr/>
        <p:txBody>
          <a:bodyPr>
            <a:normAutofit fontScale="70000" lnSpcReduction="20000"/>
          </a:bodyPr>
          <a:lstStyle/>
          <a:p>
            <a:pPr>
              <a:lnSpc>
                <a:spcPct val="120000"/>
              </a:lnSpc>
            </a:pPr>
            <a:r>
              <a:rPr lang="en-US" smtClean="0">
                <a:solidFill>
                  <a:srgbClr val="0000FF"/>
                </a:solidFill>
              </a:rPr>
              <a:t>Instantiating</a:t>
            </a:r>
            <a:r>
              <a:rPr lang="en-US" smtClean="0"/>
              <a:t> a derived-class object begins a </a:t>
            </a:r>
            <a:r>
              <a:rPr lang="en-US" u="sng" smtClean="0"/>
              <a:t>chain of constructor calls</a:t>
            </a:r>
            <a:r>
              <a:rPr lang="en-US" smtClean="0"/>
              <a:t> in which the derived-class constructor, before performing its own tasks, invokes its direct base class’s constructor either </a:t>
            </a:r>
            <a:r>
              <a:rPr lang="en-US" smtClean="0">
                <a:solidFill>
                  <a:srgbClr val="C00000"/>
                </a:solidFill>
              </a:rPr>
              <a:t>explicitly (via a base-class member initializer) </a:t>
            </a:r>
            <a:r>
              <a:rPr lang="en-US" sz="2900" smtClean="0"/>
              <a:t>or</a:t>
            </a:r>
            <a:r>
              <a:rPr lang="en-US" smtClean="0"/>
              <a:t> </a:t>
            </a:r>
            <a:r>
              <a:rPr lang="en-US" smtClean="0">
                <a:solidFill>
                  <a:srgbClr val="C00000"/>
                </a:solidFill>
              </a:rPr>
              <a:t>implicitly (calling the base class’s default constructor).</a:t>
            </a:r>
          </a:p>
          <a:p>
            <a:pPr>
              <a:lnSpc>
                <a:spcPct val="120000"/>
              </a:lnSpc>
            </a:pPr>
            <a:r>
              <a:rPr lang="en-US" smtClean="0"/>
              <a:t>If the base class is derived from another class, the base-class constructor is required to invoke the constructor of the next class up in the hierarchy, and so on.</a:t>
            </a:r>
          </a:p>
          <a:p>
            <a:pPr>
              <a:lnSpc>
                <a:spcPct val="120000"/>
              </a:lnSpc>
            </a:pPr>
            <a:r>
              <a:rPr lang="en-US" smtClean="0">
                <a:solidFill>
                  <a:srgbClr val="0000FF"/>
                </a:solidFill>
              </a:rPr>
              <a:t>The last constructor called in this chain is the constructor of the class at the base of the hierarchy, whose body actually finishes executing first.</a:t>
            </a:r>
          </a:p>
          <a:p>
            <a:pPr>
              <a:lnSpc>
                <a:spcPct val="120000"/>
              </a:lnSpc>
            </a:pPr>
            <a:r>
              <a:rPr lang="en-US" smtClean="0"/>
              <a:t>The most derived-class constructor’s body finishes executing last.</a:t>
            </a:r>
          </a:p>
          <a:p>
            <a:pPr>
              <a:lnSpc>
                <a:spcPct val="120000"/>
              </a:lnSpc>
            </a:pPr>
            <a:r>
              <a:rPr lang="en-US" smtClean="0"/>
              <a:t>Each base-class constructor initializes the base-class data members that the derived-class object inherits.</a:t>
            </a:r>
          </a:p>
        </p:txBody>
      </p:sp>
      <p:sp>
        <p:nvSpPr>
          <p:cNvPr id="1218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1" descr="cpphtp9_11_Page_5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11.4  Constructors and Destructors in Derived Classes (cont.)</a:t>
            </a:r>
            <a:endParaRPr lang="en-US" sz="2400" dirty="0" smtClean="0"/>
          </a:p>
        </p:txBody>
      </p:sp>
      <p:sp>
        <p:nvSpPr>
          <p:cNvPr id="105475" name="Text Placeholder 2"/>
          <p:cNvSpPr>
            <a:spLocks noGrp="1"/>
          </p:cNvSpPr>
          <p:nvPr>
            <p:ph type="body" idx="1"/>
          </p:nvPr>
        </p:nvSpPr>
        <p:spPr/>
        <p:txBody>
          <a:bodyPr>
            <a:normAutofit fontScale="85000" lnSpcReduction="20000"/>
          </a:bodyPr>
          <a:lstStyle/>
          <a:p>
            <a:pPr>
              <a:lnSpc>
                <a:spcPct val="110000"/>
              </a:lnSpc>
            </a:pPr>
            <a:r>
              <a:rPr lang="en-US" smtClean="0"/>
              <a:t>When a derived-class object is destroyed, the program calls that object’s destructor.</a:t>
            </a:r>
          </a:p>
          <a:p>
            <a:pPr>
              <a:lnSpc>
                <a:spcPct val="110000"/>
              </a:lnSpc>
            </a:pPr>
            <a:r>
              <a:rPr lang="en-US" smtClean="0">
                <a:solidFill>
                  <a:srgbClr val="0000FF"/>
                </a:solidFill>
              </a:rPr>
              <a:t>This begins a chain (or cascade) of destructor calls in which the derived-class destructor and the destructors of the direct and indirect base classes and the classes’ members </a:t>
            </a:r>
            <a:r>
              <a:rPr lang="en-US" smtClean="0">
                <a:solidFill>
                  <a:srgbClr val="FF0000"/>
                </a:solidFill>
              </a:rPr>
              <a:t>execute in reverse of the order in which the constructors executed</a:t>
            </a:r>
            <a:r>
              <a:rPr lang="en-US" smtClean="0">
                <a:solidFill>
                  <a:srgbClr val="0000FF"/>
                </a:solidFill>
              </a:rPr>
              <a:t>.</a:t>
            </a:r>
          </a:p>
          <a:p>
            <a:pPr>
              <a:lnSpc>
                <a:spcPct val="110000"/>
              </a:lnSpc>
            </a:pPr>
            <a:r>
              <a:rPr lang="en-US" smtClean="0"/>
              <a:t>When a derived-class object’s destructor is called, the destructor performs its task, then invokes the destructor of the next base class up the hierarchy.</a:t>
            </a:r>
          </a:p>
          <a:p>
            <a:pPr>
              <a:lnSpc>
                <a:spcPct val="110000"/>
              </a:lnSpc>
            </a:pPr>
            <a:r>
              <a:rPr lang="en-US" smtClean="0"/>
              <a:t>This process repeats until the destructor of the final base class at the top of the hierarchy is called.</a:t>
            </a:r>
          </a:p>
          <a:p>
            <a:pPr>
              <a:lnSpc>
                <a:spcPct val="110000"/>
              </a:lnSpc>
            </a:pPr>
            <a:r>
              <a:rPr lang="en-US" smtClean="0"/>
              <a:t>Then the object is removed from memory.</a:t>
            </a:r>
          </a:p>
        </p:txBody>
      </p:sp>
      <p:sp>
        <p:nvSpPr>
          <p:cNvPr id="12390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1" descr="cpphtp9_11_Page_5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11.4  Constructors and Destructors in Derived Classes (cont.)</a:t>
            </a:r>
            <a:endParaRPr lang="en-US" sz="2400" dirty="0" smtClean="0"/>
          </a:p>
        </p:txBody>
      </p:sp>
      <p:sp>
        <p:nvSpPr>
          <p:cNvPr id="107523" name="Text Placeholder 2"/>
          <p:cNvSpPr>
            <a:spLocks noGrp="1"/>
          </p:cNvSpPr>
          <p:nvPr>
            <p:ph type="body" idx="1"/>
          </p:nvPr>
        </p:nvSpPr>
        <p:spPr/>
        <p:txBody>
          <a:bodyPr/>
          <a:lstStyle/>
          <a:p>
            <a:r>
              <a:rPr lang="en-US" smtClean="0">
                <a:solidFill>
                  <a:srgbClr val="008000"/>
                </a:solidFill>
              </a:rPr>
              <a:t>Base-class </a:t>
            </a:r>
            <a:r>
              <a:rPr lang="en-US" smtClean="0">
                <a:solidFill>
                  <a:srgbClr val="0000FF"/>
                </a:solidFill>
              </a:rPr>
              <a:t>constructors</a:t>
            </a:r>
            <a:r>
              <a:rPr lang="en-US" smtClean="0">
                <a:solidFill>
                  <a:srgbClr val="008000"/>
                </a:solidFill>
              </a:rPr>
              <a:t>, </a:t>
            </a:r>
            <a:r>
              <a:rPr lang="en-US" smtClean="0">
                <a:solidFill>
                  <a:srgbClr val="0000FF"/>
                </a:solidFill>
              </a:rPr>
              <a:t>destructors</a:t>
            </a:r>
            <a:r>
              <a:rPr lang="en-US" smtClean="0">
                <a:solidFill>
                  <a:srgbClr val="008000"/>
                </a:solidFill>
              </a:rPr>
              <a:t> and </a:t>
            </a:r>
            <a:r>
              <a:rPr lang="en-US" smtClean="0">
                <a:solidFill>
                  <a:srgbClr val="0000FF"/>
                </a:solidFill>
              </a:rPr>
              <a:t>overloaded assignment</a:t>
            </a:r>
            <a:r>
              <a:rPr lang="en-US" smtClean="0">
                <a:solidFill>
                  <a:srgbClr val="008000"/>
                </a:solidFill>
              </a:rPr>
              <a:t> operators (Chapter 10) are not inherited by derived classes.</a:t>
            </a:r>
          </a:p>
          <a:p>
            <a:r>
              <a:rPr lang="en-US" smtClean="0">
                <a:solidFill>
                  <a:srgbClr val="FF0000"/>
                </a:solidFill>
              </a:rPr>
              <a:t>Derived-class</a:t>
            </a:r>
            <a:r>
              <a:rPr lang="en-US" smtClean="0">
                <a:solidFill>
                  <a:srgbClr val="0000FF"/>
                </a:solidFill>
              </a:rPr>
              <a:t> constructors, destructors and overloaded assignment operators, however, </a:t>
            </a:r>
            <a:r>
              <a:rPr lang="en-US" smtClean="0">
                <a:solidFill>
                  <a:srgbClr val="FF0000"/>
                </a:solidFill>
              </a:rPr>
              <a:t>can call base-class </a:t>
            </a:r>
            <a:r>
              <a:rPr lang="en-US" smtClean="0">
                <a:solidFill>
                  <a:srgbClr val="0000FF"/>
                </a:solidFill>
              </a:rPr>
              <a:t>versions.</a:t>
            </a:r>
          </a:p>
        </p:txBody>
      </p:sp>
      <p:sp>
        <p:nvSpPr>
          <p:cNvPr id="12595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11.4  Constructors and Destructors in Derived Classes (cont.)</a:t>
            </a:r>
            <a:endParaRPr lang="en-US" sz="2400" dirty="0" smtClean="0"/>
          </a:p>
        </p:txBody>
      </p:sp>
      <p:sp>
        <p:nvSpPr>
          <p:cNvPr id="112643" name="Text Placeholder 2"/>
          <p:cNvSpPr>
            <a:spLocks noGrp="1"/>
          </p:cNvSpPr>
          <p:nvPr>
            <p:ph type="body" idx="1"/>
          </p:nvPr>
        </p:nvSpPr>
        <p:spPr/>
        <p:txBody>
          <a:bodyPr>
            <a:normAutofit fontScale="92500" lnSpcReduction="20000"/>
          </a:bodyPr>
          <a:lstStyle/>
          <a:p>
            <a:r>
              <a:rPr lang="en-US" smtClean="0">
                <a:solidFill>
                  <a:srgbClr val="0000FF"/>
                </a:solidFill>
              </a:rPr>
              <a:t>C++11: Inheriting Base Class Constructors</a:t>
            </a:r>
          </a:p>
          <a:p>
            <a:r>
              <a:rPr lang="en-US" smtClean="0"/>
              <a:t>Sometimes a derived class’s constructors simply mimic the base class’s constructors. </a:t>
            </a:r>
          </a:p>
          <a:p>
            <a:r>
              <a:rPr lang="en-US" smtClean="0"/>
              <a:t>A frequently requested convenience feature for C++11 was the ability to inherit a base class’s constructors. </a:t>
            </a:r>
          </a:p>
          <a:p>
            <a:r>
              <a:rPr lang="en-US" smtClean="0"/>
              <a:t>You can now do this by explicitly including a using declaration of the form </a:t>
            </a:r>
          </a:p>
          <a:p>
            <a:pPr lvl="2"/>
            <a:r>
              <a:rPr lang="en-US" sz="2600" smtClean="0">
                <a:solidFill>
                  <a:srgbClr val="C00000"/>
                </a:solidFill>
              </a:rPr>
              <a:t>using BaseClass::BaseClass;   </a:t>
            </a:r>
            <a:r>
              <a:rPr lang="en-US" sz="2200" smtClean="0">
                <a:solidFill>
                  <a:srgbClr val="008000"/>
                </a:solidFill>
              </a:rPr>
              <a:t>//using statement</a:t>
            </a:r>
            <a:endParaRPr lang="en-US" sz="2600" smtClean="0">
              <a:solidFill>
                <a:srgbClr val="008000"/>
              </a:solidFill>
            </a:endParaRPr>
          </a:p>
          <a:p>
            <a:r>
              <a:rPr lang="en-US" smtClean="0">
                <a:solidFill>
                  <a:srgbClr val="0000FF"/>
                </a:solidFill>
              </a:rPr>
              <a:t>anywhere in the derived-class definition. </a:t>
            </a:r>
          </a:p>
          <a:p>
            <a:r>
              <a:rPr lang="en-US" smtClean="0"/>
              <a:t>In the preceding declaration, BaseClass is the base class’s name. </a:t>
            </a:r>
            <a:endParaRPr lang="en-US" dirty="0" smtClean="0"/>
          </a:p>
        </p:txBody>
      </p:sp>
      <p:sp>
        <p:nvSpPr>
          <p:cNvPr id="125956" name="Footer Placeholder 3"/>
          <p:cNvSpPr>
            <a:spLocks noGrp="1"/>
          </p:cNvSpPr>
          <p:nvPr>
            <p:ph type="ftr" sz="quarter" idx="11"/>
          </p:nvPr>
        </p:nvSpPr>
        <p:spPr/>
        <p:txBody>
          <a:bodyPr/>
          <a:lstStyle/>
          <a:p>
            <a:r>
              <a:rPr lang="en-US" smtClean="0"/>
              <a:t>©1992-2014 by Pearson Education, Inc. All Rights Reserved.</a:t>
            </a:r>
            <a:endParaRPr lang="en-US"/>
          </a:p>
        </p:txBody>
      </p:sp>
      <p:cxnSp>
        <p:nvCxnSpPr>
          <p:cNvPr id="4" name="Straight Arrow Connector 3"/>
          <p:cNvCxnSpPr/>
          <p:nvPr/>
        </p:nvCxnSpPr>
        <p:spPr>
          <a:xfrm>
            <a:off x="152400" y="4380471"/>
            <a:ext cx="9906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11.4  Constructors and Destructors in Derived Classes (cont.)</a:t>
            </a:r>
            <a:endParaRPr lang="en-US" sz="2400" dirty="0" smtClean="0"/>
          </a:p>
        </p:txBody>
      </p:sp>
      <p:sp>
        <p:nvSpPr>
          <p:cNvPr id="109571" name="Text Placeholder 2"/>
          <p:cNvSpPr>
            <a:spLocks noGrp="1"/>
          </p:cNvSpPr>
          <p:nvPr>
            <p:ph type="body" idx="1"/>
          </p:nvPr>
        </p:nvSpPr>
        <p:spPr>
          <a:xfrm>
            <a:off x="457200" y="1481138"/>
            <a:ext cx="8229600" cy="4614862"/>
          </a:xfrm>
        </p:spPr>
        <p:txBody>
          <a:bodyPr>
            <a:normAutofit fontScale="70000" lnSpcReduction="20000"/>
          </a:bodyPr>
          <a:lstStyle/>
          <a:p>
            <a:pPr>
              <a:lnSpc>
                <a:spcPct val="120000"/>
              </a:lnSpc>
            </a:pPr>
            <a:r>
              <a:rPr lang="en-US" smtClean="0">
                <a:solidFill>
                  <a:srgbClr val="0000FF"/>
                </a:solidFill>
              </a:rPr>
              <a:t>When you inherit constructors:</a:t>
            </a:r>
          </a:p>
          <a:p>
            <a:pPr lvl="1">
              <a:lnSpc>
                <a:spcPct val="120000"/>
              </a:lnSpc>
            </a:pPr>
            <a:r>
              <a:rPr lang="en-US" smtClean="0"/>
              <a:t>By default, each inherited constructor has the same access level (public, protected or private) as its corresponding base-class constructor. </a:t>
            </a:r>
          </a:p>
          <a:p>
            <a:pPr lvl="1">
              <a:lnSpc>
                <a:spcPct val="120000"/>
              </a:lnSpc>
            </a:pPr>
            <a:r>
              <a:rPr lang="en-US" smtClean="0">
                <a:solidFill>
                  <a:srgbClr val="0000FF"/>
                </a:solidFill>
              </a:rPr>
              <a:t>The default, </a:t>
            </a:r>
            <a:r>
              <a:rPr lang="en-US" smtClean="0">
                <a:solidFill>
                  <a:srgbClr val="0000FF"/>
                </a:solidFill>
              </a:rPr>
              <a:t>copy, </a:t>
            </a:r>
            <a:r>
              <a:rPr lang="en-US" smtClean="0">
                <a:solidFill>
                  <a:srgbClr val="0000FF"/>
                </a:solidFill>
              </a:rPr>
              <a:t>and move constructors are not inherited. </a:t>
            </a:r>
          </a:p>
          <a:p>
            <a:pPr lvl="1">
              <a:lnSpc>
                <a:spcPct val="120000"/>
              </a:lnSpc>
            </a:pPr>
            <a:r>
              <a:rPr lang="en-US" smtClean="0"/>
              <a:t>If a constructor is deleted in the base class by placing </a:t>
            </a:r>
            <a:r>
              <a:rPr lang="en-US" b="1" smtClean="0">
                <a:solidFill>
                  <a:srgbClr val="C00000"/>
                </a:solidFill>
              </a:rPr>
              <a:t>= delete </a:t>
            </a:r>
            <a:r>
              <a:rPr lang="en-US" smtClean="0"/>
              <a:t>in its prototype, the corresponding constructor in the derived class is also deleted.</a:t>
            </a:r>
          </a:p>
          <a:p>
            <a:pPr lvl="1">
              <a:lnSpc>
                <a:spcPct val="120000"/>
              </a:lnSpc>
            </a:pPr>
            <a:r>
              <a:rPr lang="en-US" smtClean="0">
                <a:solidFill>
                  <a:srgbClr val="C00000"/>
                </a:solidFill>
              </a:rPr>
              <a:t>If the derived class does not explicitly define constructors, the compiler generates a default constructor in the derived class—even if it inherits other constructors from its base class.</a:t>
            </a:r>
          </a:p>
          <a:p>
            <a:pPr lvl="1">
              <a:lnSpc>
                <a:spcPct val="120000"/>
              </a:lnSpc>
            </a:pPr>
            <a:r>
              <a:rPr lang="en-US" smtClean="0">
                <a:solidFill>
                  <a:srgbClr val="C00000"/>
                </a:solidFill>
              </a:rPr>
              <a:t>If a constructor that you explicitly define in a derived class has the same parameter list as a base-class constructor, then the base-class constructor is not inherited. </a:t>
            </a:r>
          </a:p>
          <a:p>
            <a:pPr lvl="1">
              <a:lnSpc>
                <a:spcPct val="120000"/>
              </a:lnSpc>
            </a:pPr>
            <a:r>
              <a:rPr lang="en-US" smtClean="0">
                <a:solidFill>
                  <a:srgbClr val="C00000"/>
                </a:solidFill>
              </a:rPr>
              <a:t>A base-class constructor’s </a:t>
            </a:r>
            <a:r>
              <a:rPr lang="en-US" smtClean="0">
                <a:solidFill>
                  <a:srgbClr val="0000FF"/>
                </a:solidFill>
              </a:rPr>
              <a:t>default arguments </a:t>
            </a:r>
            <a:r>
              <a:rPr lang="en-US" smtClean="0">
                <a:solidFill>
                  <a:srgbClr val="C00000"/>
                </a:solidFill>
              </a:rPr>
              <a:t>are not inherited. Instead, the compiler generates overloaded constructors in the derived class.</a:t>
            </a:r>
          </a:p>
        </p:txBody>
      </p:sp>
      <p:sp>
        <p:nvSpPr>
          <p:cNvPr id="12595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11.5  public, protected and private Inheritance</a:t>
            </a:r>
            <a:endParaRPr lang="en-US" dirty="0" smtClean="0"/>
          </a:p>
        </p:txBody>
      </p:sp>
      <p:sp>
        <p:nvSpPr>
          <p:cNvPr id="113667" name="Text Placeholder 2"/>
          <p:cNvSpPr>
            <a:spLocks noGrp="1"/>
          </p:cNvSpPr>
          <p:nvPr>
            <p:ph type="body" idx="1"/>
          </p:nvPr>
        </p:nvSpPr>
        <p:spPr/>
        <p:txBody>
          <a:bodyPr>
            <a:normAutofit fontScale="85000" lnSpcReduction="10000"/>
          </a:bodyPr>
          <a:lstStyle/>
          <a:p>
            <a:pPr>
              <a:lnSpc>
                <a:spcPct val="120000"/>
              </a:lnSpc>
            </a:pPr>
            <a:r>
              <a:rPr lang="en-US" smtClean="0"/>
              <a:t>When deriving a class from a base class, the base class may be inherited through public, protected or private inheritance.</a:t>
            </a:r>
          </a:p>
          <a:p>
            <a:pPr>
              <a:lnSpc>
                <a:spcPct val="120000"/>
              </a:lnSpc>
            </a:pPr>
            <a:r>
              <a:rPr lang="en-US" b="1" smtClean="0">
                <a:solidFill>
                  <a:srgbClr val="C00000"/>
                </a:solidFill>
              </a:rPr>
              <a:t>Use of protected and private inheritance is rare.</a:t>
            </a:r>
          </a:p>
          <a:p>
            <a:pPr>
              <a:lnSpc>
                <a:spcPct val="120000"/>
              </a:lnSpc>
            </a:pPr>
            <a:r>
              <a:rPr lang="en-US" smtClean="0"/>
              <a:t>Figure 11.16 summarizes for each type of inheritance the accessibility of base-class members in a derived class.</a:t>
            </a:r>
          </a:p>
          <a:p>
            <a:pPr>
              <a:lnSpc>
                <a:spcPct val="120000"/>
              </a:lnSpc>
            </a:pPr>
            <a:r>
              <a:rPr lang="en-US" smtClean="0"/>
              <a:t>The first column contains the base-class access specifiers.</a:t>
            </a:r>
          </a:p>
          <a:p>
            <a:pPr>
              <a:lnSpc>
                <a:spcPct val="120000"/>
              </a:lnSpc>
            </a:pPr>
            <a:r>
              <a:rPr lang="en-US" smtClean="0"/>
              <a:t>A base class’s private members are never accessible directly from a derived class, but can be accessed through calls to the public and protected members of the base class.</a:t>
            </a:r>
          </a:p>
          <a:p>
            <a:pPr>
              <a:lnSpc>
                <a:spcPct val="120000"/>
              </a:lnSpc>
            </a:pPr>
            <a:endParaRPr lang="en-US" smtClean="0"/>
          </a:p>
          <a:p>
            <a:pPr>
              <a:lnSpc>
                <a:spcPct val="120000"/>
              </a:lnSpc>
            </a:pPr>
            <a:endParaRPr lang="en-US" dirty="0" smtClean="0"/>
          </a:p>
        </p:txBody>
      </p:sp>
      <p:sp>
        <p:nvSpPr>
          <p:cNvPr id="14336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Wiki Page" ma:contentTypeID="0x01010800C661CDCFE8494F4E9AB730BE44130AE2" ma:contentTypeVersion="1" ma:contentTypeDescription="Create a new wiki page." ma:contentTypeScope="" ma:versionID="ac3f0c655fe2ae58085a4548e8dc0796">
  <xsd:schema xmlns:xsd="http://www.w3.org/2001/XMLSchema" xmlns:xs="http://www.w3.org/2001/XMLSchema" xmlns:p="http://schemas.microsoft.com/office/2006/metadata/properties" xmlns:ns1="http://schemas.microsoft.com/sharepoint/v3" xmlns:ns2="e5222bea-0a0f-4f8c-b9f7-21e1ae72cb64" targetNamespace="http://schemas.microsoft.com/office/2006/metadata/properties" ma:root="true" ma:fieldsID="35dc98d1b06bd8f9f810fb7c0d70b157" ns1:_="" ns2:_="">
    <xsd:import namespace="http://schemas.microsoft.com/sharepoint/v3"/>
    <xsd:import namespace="e5222bea-0a0f-4f8c-b9f7-21e1ae72cb64"/>
    <xsd:element name="properties">
      <xsd:complexType>
        <xsd:sequence>
          <xsd:element name="documentManagement">
            <xsd:complexType>
              <xsd:all>
                <xsd:element ref="ns1:WikiField"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WikiField" ma:index="7" nillable="true" ma:displayName="Wiki Content" ma:internalName="WikiField">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5222bea-0a0f-4f8c-b9f7-21e1ae72cb6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WikiField xmlns="http://schemas.microsoft.com/sharepoint/v3" xsi:nil="true"/>
  </documentManagement>
</p:properties>
</file>

<file path=customXml/item4.xml><?xml version="1.0" encoding="utf-8"?>
<?mso-contentType ?>
<FormTemplates xmlns="http://schemas.microsoft.com/sharepoint/v3/contenttype/forms">
  <Display>WikiEditForm</Display>
  <Edit>WikiEditForm</Edit>
  <New>WikiEditForm</New>
</FormTemplates>
</file>

<file path=customXml/itemProps1.xml><?xml version="1.0" encoding="utf-8"?>
<ds:datastoreItem xmlns:ds="http://schemas.openxmlformats.org/officeDocument/2006/customXml" ds:itemID="{7960CCF8-6333-42AB-A7FA-60B34ACCD92B}">
  <ds:schemaRefs>
    <ds:schemaRef ds:uri="http://schemas.microsoft.com/sharepoint/events"/>
  </ds:schemaRefs>
</ds:datastoreItem>
</file>

<file path=customXml/itemProps2.xml><?xml version="1.0" encoding="utf-8"?>
<ds:datastoreItem xmlns:ds="http://schemas.openxmlformats.org/officeDocument/2006/customXml" ds:itemID="{511456A9-A812-4BFB-889B-C44EB3C52E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222bea-0a0f-4f8c-b9f7-21e1ae72cb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BA185CC-B1BC-4815-BF1F-938948110B18}">
  <ds:schemaRefs>
    <ds:schemaRef ds:uri="http://schemas.microsoft.com/office/2006/metadata/properties"/>
    <ds:schemaRef ds:uri="http://schemas.microsoft.com/office/2006/documentManagement/types"/>
    <ds:schemaRef ds:uri="http://schemas.microsoft.com/office/infopath/2007/PartnerControls"/>
    <ds:schemaRef ds:uri="http://purl.org/dc/dcmitype/"/>
    <ds:schemaRef ds:uri="http://purl.org/dc/terms/"/>
    <ds:schemaRef ds:uri="http://www.w3.org/XML/1998/namespace"/>
    <ds:schemaRef ds:uri="http://schemas.openxmlformats.org/package/2006/metadata/core-properties"/>
    <ds:schemaRef ds:uri="e5222bea-0a0f-4f8c-b9f7-21e1ae72cb64"/>
    <ds:schemaRef ds:uri="http://schemas.microsoft.com/sharepoint/v3"/>
    <ds:schemaRef ds:uri="http://purl.org/dc/elements/1.1/"/>
  </ds:schemaRefs>
</ds:datastoreItem>
</file>

<file path=customXml/itemProps4.xml><?xml version="1.0" encoding="utf-8"?>
<ds:datastoreItem xmlns:ds="http://schemas.openxmlformats.org/officeDocument/2006/customXml" ds:itemID="{ADCE7BEE-3BDF-4017-B051-0BCBE0DFFD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DeitelPowerPointTemplate</Template>
  <TotalTime>812</TotalTime>
  <Words>3351</Words>
  <Application>Microsoft Office PowerPoint</Application>
  <PresentationFormat>On-screen Show (4:3)</PresentationFormat>
  <Paragraphs>343</Paragraphs>
  <Slides>105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105</vt:i4>
      </vt:variant>
    </vt:vector>
  </HeadingPairs>
  <TitlesOfParts>
    <vt:vector size="114" baseType="lpstr">
      <vt:lpstr>Arial</vt:lpstr>
      <vt:lpstr>Calibri</vt:lpstr>
      <vt:lpstr>Goudy Sans Medium</vt:lpstr>
      <vt:lpstr>Lucida Sans Unicode</vt:lpstr>
      <vt:lpstr>Verdana</vt:lpstr>
      <vt:lpstr>Wingdings</vt:lpstr>
      <vt:lpstr>Wingdings 2</vt:lpstr>
      <vt:lpstr>Wingdings 3</vt:lpstr>
      <vt:lpstr>Concourse</vt:lpstr>
      <vt:lpstr> Chapter 11 Object-Oriented Programming: Inheritance</vt:lpstr>
      <vt:lpstr>PowerPoint Presentation</vt:lpstr>
      <vt:lpstr>PowerPoint Presentation</vt:lpstr>
      <vt:lpstr>11.1  Introduction</vt:lpstr>
      <vt:lpstr>11.1  Introduction (cont.)</vt:lpstr>
      <vt:lpstr>11.2  Base Classes and Derived Classes</vt:lpstr>
      <vt:lpstr>11.2  Base Classes and Derived Classes (cont.)</vt:lpstr>
      <vt:lpstr>PowerPoint Presentation</vt:lpstr>
      <vt:lpstr>11.2  Base Classes and Derived Classes (cont.)</vt:lpstr>
      <vt:lpstr>PowerPoint Presentation</vt:lpstr>
      <vt:lpstr>11.2  Base Classes and Derived Classes (cont.)</vt:lpstr>
      <vt:lpstr>11.2  Base Classes and Derived Classes (cont.)</vt:lpstr>
      <vt:lpstr>11.2  Base Classes and Derived Classes (cont.)</vt:lpstr>
      <vt:lpstr>PowerPoint Presentation</vt:lpstr>
      <vt:lpstr>11.3  Relationship between Base and Derived Classes</vt:lpstr>
      <vt:lpstr>11.3.1 Creating and Using a CommissionEmployee 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11.3.1 Creating and Using a CommissionEmployee Class</vt:lpstr>
      <vt:lpstr>11.3.1 Creating and Using a CommissionEmployee Class</vt:lpstr>
      <vt:lpstr>PowerPoint Presentation</vt:lpstr>
      <vt:lpstr>PowerPoint Presentation</vt:lpstr>
      <vt:lpstr>PowerPoint Presentation</vt:lpstr>
      <vt:lpstr>11.3.2  Creating a BasePlusCommissionEmployee Class   Without Using Inheritance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11.3.2  Creating a BasePlusCommissionEmployee Class   Without Using Inheritance</vt:lpstr>
      <vt:lpstr>11.3.2  Creating a BasePlusCommissionEmployee Class   Without Using Inheritance</vt:lpstr>
      <vt:lpstr>PowerPoint Presentation</vt:lpstr>
      <vt:lpstr>PowerPoint Presentation</vt:lpstr>
      <vt:lpstr>PowerPoint Presentation</vt:lpstr>
      <vt:lpstr>11.3.2  Creating a BasePlusCommissionEmployee Class   Without Using Inheritance</vt:lpstr>
      <vt:lpstr>11.3.2  Creating a BasePlusCommissionEmployee Class   Without Using Inheritance</vt:lpstr>
      <vt:lpstr>11.3.2  Creating a BasePlusCommissionEmployee Class   Without Using Inheritance</vt:lpstr>
      <vt:lpstr>PowerPoint Presentation</vt:lpstr>
      <vt:lpstr>PowerPoint Presentation</vt:lpstr>
      <vt:lpstr>11.3.3  Creating a CommissionEmployee – BasePlusCommissionEmployee Inheritance Hierarchy</vt:lpstr>
      <vt:lpstr>11.3.3  Creating a CommissionEmployee – BasePlusCommissionEmployee Inheritance Hierarchy</vt:lpstr>
      <vt:lpstr>PowerPoint Presentation</vt:lpstr>
      <vt:lpstr>PowerPoint Presentation</vt:lpstr>
      <vt:lpstr>PowerPoint Presentation</vt:lpstr>
      <vt:lpstr>PowerPoint Presentation</vt:lpstr>
      <vt:lpstr>PowerPoint Presentation</vt:lpstr>
      <vt:lpstr>PowerPoint Presentation</vt:lpstr>
      <vt:lpstr>11.3.3 Creating a CommissionEmployee BasePlusCommissionEmployee Inheritance Hierarchy </vt:lpstr>
      <vt:lpstr>PowerPoint Presentation</vt:lpstr>
      <vt:lpstr>PowerPoint Presentation</vt:lpstr>
      <vt:lpstr>11.3.3 Creating a CommissionEmployee BasePlusCommissionEmployee Inheritance Hierarchy </vt:lpstr>
      <vt:lpstr>11.3.3 Creating a CommissionEmployee BasePlusCommissionEmployee Inheritance Hierarchy </vt:lpstr>
      <vt:lpstr>11.3.3 Creating a CommissionEmployee BasePlusCommissionEmployee Inheritance Hierarchy </vt:lpstr>
      <vt:lpstr>11.3.3 Creating a CommissionEmployee–BasePlusCommissionEmployee Inheritance Hierarchy</vt:lpstr>
      <vt:lpstr>11.3.3 Creating a CommissionEmployee–BasePlusCommissionEmployee Inheritance Hierarchy</vt:lpstr>
      <vt:lpstr>11.3.4 CommissionEmployee–BasePlusCommissionEmployee Inheritance Hierarchy Using protected Data</vt:lpstr>
      <vt:lpstr>11.3.4 CommissionEmployee–BasePlusCommissionEmployee Inheritance Hierarchy Using protected Data (cont.)</vt:lpstr>
      <vt:lpstr>PowerPoint Presentation</vt:lpstr>
      <vt:lpstr>PowerPoint Presentation</vt:lpstr>
      <vt:lpstr>11.3.4 CommissionEmployeeBasePlusCommissionEmployee Inheritance Hierarchy Using protected Data (cont.)</vt:lpstr>
      <vt:lpstr>11.3.4 CommissionEmployee–BasePlusCommissionEmployee Inheritance Hierarchy Using protected Data (cont.)</vt:lpstr>
      <vt:lpstr>PowerPoint Presentation</vt:lpstr>
      <vt:lpstr>11.3.4 CommissionEmployee–BasePlusCommissionEmployee Inheritance Hierarchy Using protected Data (cont.)</vt:lpstr>
      <vt:lpstr>PowerPoint Presentation</vt:lpstr>
      <vt:lpstr>11.3.4 CommissionEmployee–BasePlusCommissionEmployee Inheritance Hierarchy Using protected Data (cont.)</vt:lpstr>
      <vt:lpstr>PowerPoint Presentation</vt:lpstr>
      <vt:lpstr>PowerPoint Presentation</vt:lpstr>
      <vt:lpstr>11.3.5 CommissionEmployee–BasePlusCommissionEmployee Inheritance Hierarchy Using private Data</vt:lpstr>
      <vt:lpstr>11.3.5 CommissionEmployee–BasePlusCommissionEmployee Inheritance Hierarchy Using private Data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11.3.5 CommissionEmployee–BasePlusCommissionEmployee Inheritance Hierarchy Using private Data (cont.)</vt:lpstr>
      <vt:lpstr>PowerPoint Presentation</vt:lpstr>
      <vt:lpstr>PowerPoint Presentation</vt:lpstr>
      <vt:lpstr>PowerPoint Presentation</vt:lpstr>
      <vt:lpstr>11.3.5 CommissionEmployee–BasePlusCommissionEmployee Inheritance Hierarchy Using private Data (cont.)</vt:lpstr>
      <vt:lpstr>PowerPoint Presentation</vt:lpstr>
      <vt:lpstr>11.3.5 CommissionEmployee–BasePlusCommissionEmployee Inheritance Hierarchy Using private Data (cont.)</vt:lpstr>
      <vt:lpstr>11.4  Constructors and Destructors in Derived Classes</vt:lpstr>
      <vt:lpstr>PowerPoint Presentation</vt:lpstr>
      <vt:lpstr>11.4  Constructors and Destructors in Derived Classes (cont.)</vt:lpstr>
      <vt:lpstr>PowerPoint Presentation</vt:lpstr>
      <vt:lpstr>11.4  Constructors and Destructors in Derived Classes (cont.)</vt:lpstr>
      <vt:lpstr>11.4  Constructors and Destructors in Derived Classes (cont.)</vt:lpstr>
      <vt:lpstr>11.4  Constructors and Destructors in Derived Classes (cont.)</vt:lpstr>
      <vt:lpstr>11.5  public, protected and private Inheritance</vt:lpstr>
      <vt:lpstr>PowerPoint Presentation</vt:lpstr>
      <vt:lpstr>11.6  Software Engineering with Inheritance</vt:lpstr>
      <vt:lpstr>11.6  Software Engineering with Inheritance (cont.)</vt:lpstr>
      <vt:lpstr>11.7  Software Engineering with Inheritance (cont.)</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Inheritance</dc:title>
  <dc:creator>Windows User</dc:creator>
  <cp:lastModifiedBy>jack wilson</cp:lastModifiedBy>
  <cp:revision>61</cp:revision>
  <dcterms:created xsi:type="dcterms:W3CDTF">2009-10-06T15:17:33Z</dcterms:created>
  <dcterms:modified xsi:type="dcterms:W3CDTF">2016-03-22T01:17:29Z</dcterms:modified>
</cp:coreProperties>
</file>